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38"/>
  </p:notesMasterIdLst>
  <p:sldIdLst>
    <p:sldId id="452" r:id="rId2"/>
    <p:sldId id="454" r:id="rId3"/>
    <p:sldId id="505" r:id="rId4"/>
    <p:sldId id="455" r:id="rId5"/>
    <p:sldId id="394" r:id="rId6"/>
    <p:sldId id="459" r:id="rId7"/>
    <p:sldId id="461" r:id="rId8"/>
    <p:sldId id="396" r:id="rId9"/>
    <p:sldId id="404" r:id="rId10"/>
    <p:sldId id="463" r:id="rId11"/>
    <p:sldId id="429" r:id="rId12"/>
    <p:sldId id="407" r:id="rId13"/>
    <p:sldId id="410" r:id="rId14"/>
    <p:sldId id="405" r:id="rId15"/>
    <p:sldId id="464" r:id="rId16"/>
    <p:sldId id="400" r:id="rId17"/>
    <p:sldId id="466" r:id="rId18"/>
    <p:sldId id="471" r:id="rId19"/>
    <p:sldId id="472" r:id="rId20"/>
    <p:sldId id="475" r:id="rId21"/>
    <p:sldId id="490" r:id="rId22"/>
    <p:sldId id="488" r:id="rId23"/>
    <p:sldId id="494" r:id="rId24"/>
    <p:sldId id="516" r:id="rId25"/>
    <p:sldId id="493" r:id="rId26"/>
    <p:sldId id="418" r:id="rId27"/>
    <p:sldId id="504" r:id="rId28"/>
    <p:sldId id="436" r:id="rId29"/>
    <p:sldId id="498" r:id="rId30"/>
    <p:sldId id="501" r:id="rId31"/>
    <p:sldId id="517" r:id="rId32"/>
    <p:sldId id="509" r:id="rId33"/>
    <p:sldId id="510" r:id="rId34"/>
    <p:sldId id="511" r:id="rId35"/>
    <p:sldId id="514" r:id="rId36"/>
    <p:sldId id="451" r:id="rId3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72797" autoAdjust="0"/>
  </p:normalViewPr>
  <p:slideViewPr>
    <p:cSldViewPr snapToGrid="0" snapToObjects="1">
      <p:cViewPr varScale="1">
        <p:scale>
          <a:sx n="61" d="100"/>
          <a:sy n="61" d="100"/>
        </p:scale>
        <p:origin x="-19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CD356-8B1D-364F-B449-6FF61951F172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DEC4A84B-911F-774C-ADCA-7910B67B383D}">
      <dgm:prSet phldrT="[Texto]"/>
      <dgm:spPr/>
      <dgm:t>
        <a:bodyPr/>
        <a:lstStyle/>
        <a:p>
          <a:r>
            <a:rPr lang="ca-ES" b="1" dirty="0" smtClean="0">
              <a:solidFill>
                <a:srgbClr val="FF0000"/>
              </a:solidFill>
            </a:rPr>
            <a:t>PENSAMENT VERTICAL</a:t>
          </a:r>
        </a:p>
        <a:p>
          <a:r>
            <a:rPr lang="ca-ES" b="1" dirty="0" smtClean="0">
              <a:solidFill>
                <a:srgbClr val="FF0000"/>
              </a:solidFill>
            </a:rPr>
            <a:t>CONVERGENT</a:t>
          </a:r>
          <a:endParaRPr lang="ca-ES" dirty="0"/>
        </a:p>
      </dgm:t>
    </dgm:pt>
    <dgm:pt modelId="{009BCC0E-E87B-0948-8372-4D714308CA68}" type="parTrans" cxnId="{77D8ED01-4589-A84A-A8A9-9A832C62EE96}">
      <dgm:prSet/>
      <dgm:spPr/>
      <dgm:t>
        <a:bodyPr/>
        <a:lstStyle/>
        <a:p>
          <a:endParaRPr lang="ca-ES"/>
        </a:p>
      </dgm:t>
    </dgm:pt>
    <dgm:pt modelId="{F7A291AC-E757-9B44-8E31-860D36652907}" type="sibTrans" cxnId="{77D8ED01-4589-A84A-A8A9-9A832C62EE96}">
      <dgm:prSet/>
      <dgm:spPr/>
      <dgm:t>
        <a:bodyPr/>
        <a:lstStyle/>
        <a:p>
          <a:endParaRPr lang="ca-ES"/>
        </a:p>
      </dgm:t>
    </dgm:pt>
    <dgm:pt modelId="{B23DA40A-F224-D14C-AA36-F721790543E4}">
      <dgm:prSet phldrT="[Texto]" custT="1"/>
      <dgm:spPr/>
      <dgm:t>
        <a:bodyPr/>
        <a:lstStyle/>
        <a:p>
          <a:r>
            <a:rPr lang="ca-ES" sz="2000" dirty="0" smtClean="0"/>
            <a:t>Selectiu</a:t>
          </a:r>
          <a:endParaRPr lang="ca-ES" sz="2000" dirty="0"/>
        </a:p>
      </dgm:t>
    </dgm:pt>
    <dgm:pt modelId="{36A5E4ED-8D21-7643-946B-C1F5D8C5CC64}" type="parTrans" cxnId="{66FA818E-253D-BE4A-95AB-37EF8DF539C5}">
      <dgm:prSet/>
      <dgm:spPr/>
      <dgm:t>
        <a:bodyPr/>
        <a:lstStyle/>
        <a:p>
          <a:endParaRPr lang="ca-ES"/>
        </a:p>
      </dgm:t>
    </dgm:pt>
    <dgm:pt modelId="{619DF894-C83E-E944-BD16-F161DC3B7ABD}" type="sibTrans" cxnId="{66FA818E-253D-BE4A-95AB-37EF8DF539C5}">
      <dgm:prSet/>
      <dgm:spPr/>
      <dgm:t>
        <a:bodyPr/>
        <a:lstStyle/>
        <a:p>
          <a:endParaRPr lang="ca-ES"/>
        </a:p>
      </dgm:t>
    </dgm:pt>
    <dgm:pt modelId="{73F1F18E-1D95-594E-8E0F-1C1C2F115203}">
      <dgm:prSet phldrT="[Texto]"/>
      <dgm:spPr/>
      <dgm:t>
        <a:bodyPr/>
        <a:lstStyle/>
        <a:p>
          <a:r>
            <a:rPr lang="ca-ES" b="1" dirty="0" smtClean="0">
              <a:solidFill>
                <a:srgbClr val="FF0000"/>
              </a:solidFill>
            </a:rPr>
            <a:t>PENSAMENT LATERAL</a:t>
          </a:r>
        </a:p>
        <a:p>
          <a:r>
            <a:rPr lang="ca-ES" b="1" dirty="0" smtClean="0">
              <a:solidFill>
                <a:srgbClr val="FF0000"/>
              </a:solidFill>
            </a:rPr>
            <a:t>DIVERGENT</a:t>
          </a:r>
          <a:endParaRPr lang="ca-ES" dirty="0"/>
        </a:p>
      </dgm:t>
    </dgm:pt>
    <dgm:pt modelId="{13CCAA0B-3B7C-E54C-BE55-D45248398F2A}" type="parTrans" cxnId="{209ED6E5-C2A1-5841-BC10-615CBF2C3196}">
      <dgm:prSet/>
      <dgm:spPr/>
      <dgm:t>
        <a:bodyPr/>
        <a:lstStyle/>
        <a:p>
          <a:endParaRPr lang="ca-ES"/>
        </a:p>
      </dgm:t>
    </dgm:pt>
    <dgm:pt modelId="{E8C805CB-ACEC-B547-87B0-1DDCCCACED86}" type="sibTrans" cxnId="{209ED6E5-C2A1-5841-BC10-615CBF2C3196}">
      <dgm:prSet/>
      <dgm:spPr/>
      <dgm:t>
        <a:bodyPr/>
        <a:lstStyle/>
        <a:p>
          <a:endParaRPr lang="ca-ES"/>
        </a:p>
      </dgm:t>
    </dgm:pt>
    <dgm:pt modelId="{784ACF1E-CDEF-E948-8234-5A1061FBB57C}">
      <dgm:prSet phldrT="[Texto]" custT="1"/>
      <dgm:spPr/>
      <dgm:t>
        <a:bodyPr/>
        <a:lstStyle/>
        <a:p>
          <a:r>
            <a:rPr lang="ca-ES" sz="2000" dirty="0" smtClean="0"/>
            <a:t>Creador</a:t>
          </a:r>
          <a:endParaRPr lang="ca-ES" sz="2000" dirty="0"/>
        </a:p>
      </dgm:t>
    </dgm:pt>
    <dgm:pt modelId="{B104D3FB-CD18-F94E-92BC-6751487C1475}" type="parTrans" cxnId="{EF63D09F-45B1-2E40-9314-B254E0498E39}">
      <dgm:prSet/>
      <dgm:spPr/>
      <dgm:t>
        <a:bodyPr/>
        <a:lstStyle/>
        <a:p>
          <a:endParaRPr lang="ca-ES"/>
        </a:p>
      </dgm:t>
    </dgm:pt>
    <dgm:pt modelId="{ED3C9A9A-27DD-9D46-85A4-D8F937DAC3AC}" type="sibTrans" cxnId="{EF63D09F-45B1-2E40-9314-B254E0498E39}">
      <dgm:prSet/>
      <dgm:spPr/>
      <dgm:t>
        <a:bodyPr/>
        <a:lstStyle/>
        <a:p>
          <a:endParaRPr lang="ca-ES"/>
        </a:p>
      </dgm:t>
    </dgm:pt>
    <dgm:pt modelId="{3474303E-5943-6349-ABCB-ACD007C65588}">
      <dgm:prSet phldrT="[Texto]" custT="1"/>
      <dgm:spPr/>
      <dgm:t>
        <a:bodyPr/>
        <a:lstStyle/>
        <a:p>
          <a:r>
            <a:rPr lang="ca-ES" sz="2000" dirty="0" smtClean="0"/>
            <a:t>Crea les direccions</a:t>
          </a:r>
          <a:endParaRPr lang="ca-ES" sz="2000" dirty="0"/>
        </a:p>
      </dgm:t>
    </dgm:pt>
    <dgm:pt modelId="{9AB72CB4-CB74-8F4B-83F1-C4909B8E25C5}" type="parTrans" cxnId="{59A8248A-0A3E-4543-8C01-8E043479985F}">
      <dgm:prSet/>
      <dgm:spPr/>
      <dgm:t>
        <a:bodyPr/>
        <a:lstStyle/>
        <a:p>
          <a:endParaRPr lang="ca-ES"/>
        </a:p>
      </dgm:t>
    </dgm:pt>
    <dgm:pt modelId="{ED2C2FE8-455C-144D-B214-5AE10BF9C2C1}" type="sibTrans" cxnId="{59A8248A-0A3E-4543-8C01-8E043479985F}">
      <dgm:prSet/>
      <dgm:spPr/>
      <dgm:t>
        <a:bodyPr/>
        <a:lstStyle/>
        <a:p>
          <a:endParaRPr lang="ca-ES"/>
        </a:p>
      </dgm:t>
    </dgm:pt>
    <dgm:pt modelId="{CDADE89D-4B79-8D45-942E-243B9EF164B0}">
      <dgm:prSet phldrT="[Texto]" custT="1"/>
      <dgm:spPr/>
      <dgm:t>
        <a:bodyPr/>
        <a:lstStyle/>
        <a:p>
          <a:r>
            <a:rPr lang="ca-ES" sz="2000" dirty="0" smtClean="0"/>
            <a:t>Sense constrictors</a:t>
          </a:r>
          <a:endParaRPr lang="ca-ES" sz="2000" dirty="0"/>
        </a:p>
      </dgm:t>
    </dgm:pt>
    <dgm:pt modelId="{BBECA57F-6FF1-194F-A5D8-F51DEA3644B7}" type="parTrans" cxnId="{BAD2EEA6-FBD6-D146-943C-3877217EFFBD}">
      <dgm:prSet/>
      <dgm:spPr/>
      <dgm:t>
        <a:bodyPr/>
        <a:lstStyle/>
        <a:p>
          <a:endParaRPr lang="ca-ES"/>
        </a:p>
      </dgm:t>
    </dgm:pt>
    <dgm:pt modelId="{19A4AD54-B1B1-9344-8C34-FB2DEC499B40}" type="sibTrans" cxnId="{BAD2EEA6-FBD6-D146-943C-3877217EFFBD}">
      <dgm:prSet/>
      <dgm:spPr/>
      <dgm:t>
        <a:bodyPr/>
        <a:lstStyle/>
        <a:p>
          <a:endParaRPr lang="ca-ES"/>
        </a:p>
      </dgm:t>
    </dgm:pt>
    <dgm:pt modelId="{5F01A593-3F49-604E-B468-C5C96CA7EFBE}">
      <dgm:prSet phldrT="[Texto]" custT="1"/>
      <dgm:spPr/>
      <dgm:t>
        <a:bodyPr/>
        <a:lstStyle/>
        <a:p>
          <a:r>
            <a:rPr lang="ca-ES" sz="1800" dirty="0" smtClean="0"/>
            <a:t>Necessita constrictors</a:t>
          </a:r>
          <a:endParaRPr lang="ca-ES" sz="1800" dirty="0"/>
        </a:p>
      </dgm:t>
    </dgm:pt>
    <dgm:pt modelId="{D3145FCF-CE5A-584E-99D4-814490551A84}" type="parTrans" cxnId="{04918990-FC1C-0947-91A0-0E43644418F2}">
      <dgm:prSet/>
      <dgm:spPr/>
      <dgm:t>
        <a:bodyPr/>
        <a:lstStyle/>
        <a:p>
          <a:endParaRPr lang="ca-ES"/>
        </a:p>
      </dgm:t>
    </dgm:pt>
    <dgm:pt modelId="{F44E2225-E91C-5E4E-AE60-DCB0A2406EF0}" type="sibTrans" cxnId="{04918990-FC1C-0947-91A0-0E43644418F2}">
      <dgm:prSet/>
      <dgm:spPr/>
      <dgm:t>
        <a:bodyPr/>
        <a:lstStyle/>
        <a:p>
          <a:endParaRPr lang="ca-ES"/>
        </a:p>
      </dgm:t>
    </dgm:pt>
    <dgm:pt modelId="{3B925F7C-5311-2A4D-A80E-9754B1A62BAC}">
      <dgm:prSet phldrT="[Texto]" custT="1"/>
      <dgm:spPr/>
      <dgm:t>
        <a:bodyPr/>
        <a:lstStyle/>
        <a:p>
          <a:r>
            <a:rPr lang="ca-ES" sz="2000" dirty="0" smtClean="0"/>
            <a:t>Seqüencial</a:t>
          </a:r>
          <a:endParaRPr lang="ca-ES" sz="2000" dirty="0"/>
        </a:p>
      </dgm:t>
    </dgm:pt>
    <dgm:pt modelId="{687934AD-4BC6-254C-8486-8062CF15FEAA}" type="parTrans" cxnId="{D9C696D5-339C-C34C-BCD5-4779D5FA743F}">
      <dgm:prSet/>
      <dgm:spPr/>
      <dgm:t>
        <a:bodyPr/>
        <a:lstStyle/>
        <a:p>
          <a:endParaRPr lang="ca-ES"/>
        </a:p>
      </dgm:t>
    </dgm:pt>
    <dgm:pt modelId="{BCDB5685-3E2B-964E-9158-7F4B1C34C4AD}" type="sibTrans" cxnId="{D9C696D5-339C-C34C-BCD5-4779D5FA743F}">
      <dgm:prSet/>
      <dgm:spPr/>
      <dgm:t>
        <a:bodyPr/>
        <a:lstStyle/>
        <a:p>
          <a:endParaRPr lang="ca-ES"/>
        </a:p>
      </dgm:t>
    </dgm:pt>
    <dgm:pt modelId="{D25FF3D9-EF36-2543-9884-94281C189FC0}">
      <dgm:prSet phldrT="[Texto]" custT="1"/>
      <dgm:spPr/>
      <dgm:t>
        <a:bodyPr/>
        <a:lstStyle/>
        <a:p>
          <a:r>
            <a:rPr lang="ca-ES" sz="2000" dirty="0" smtClean="0"/>
            <a:t>Fa salts</a:t>
          </a:r>
          <a:endParaRPr lang="ca-ES" sz="2000" dirty="0"/>
        </a:p>
      </dgm:t>
    </dgm:pt>
    <dgm:pt modelId="{00ED8DCD-80B3-8848-BB9E-F050B66AEE11}" type="parTrans" cxnId="{814175A3-7D72-6541-AE01-04C044DE5DEE}">
      <dgm:prSet/>
      <dgm:spPr/>
      <dgm:t>
        <a:bodyPr/>
        <a:lstStyle/>
        <a:p>
          <a:endParaRPr lang="ca-ES"/>
        </a:p>
      </dgm:t>
    </dgm:pt>
    <dgm:pt modelId="{E4E2F1DB-A98E-6F4E-850E-9FD8F996438E}" type="sibTrans" cxnId="{814175A3-7D72-6541-AE01-04C044DE5DEE}">
      <dgm:prSet/>
      <dgm:spPr/>
      <dgm:t>
        <a:bodyPr/>
        <a:lstStyle/>
        <a:p>
          <a:endParaRPr lang="ca-ES"/>
        </a:p>
      </dgm:t>
    </dgm:pt>
    <dgm:pt modelId="{9D6B2514-0661-B248-AE0D-9A34B4CFB42E}">
      <dgm:prSet phldrT="[Texto]" custT="1"/>
      <dgm:spPr/>
      <dgm:t>
        <a:bodyPr/>
        <a:lstStyle/>
        <a:p>
          <a:r>
            <a:rPr lang="ca-ES" sz="2000" dirty="0" smtClean="0"/>
            <a:t>Analític</a:t>
          </a:r>
          <a:endParaRPr lang="ca-ES" sz="2000" dirty="0"/>
        </a:p>
      </dgm:t>
    </dgm:pt>
    <dgm:pt modelId="{983256C7-F986-C646-89B5-585C7FE1E17D}" type="parTrans" cxnId="{9F4A750E-6826-794B-A3EE-F536231A450E}">
      <dgm:prSet/>
      <dgm:spPr/>
      <dgm:t>
        <a:bodyPr/>
        <a:lstStyle/>
        <a:p>
          <a:endParaRPr lang="ca-ES"/>
        </a:p>
      </dgm:t>
    </dgm:pt>
    <dgm:pt modelId="{3ED54C1D-D927-5B4F-BBB3-028B52C230CF}" type="sibTrans" cxnId="{9F4A750E-6826-794B-A3EE-F536231A450E}">
      <dgm:prSet/>
      <dgm:spPr/>
      <dgm:t>
        <a:bodyPr/>
        <a:lstStyle/>
        <a:p>
          <a:endParaRPr lang="ca-ES"/>
        </a:p>
      </dgm:t>
    </dgm:pt>
    <dgm:pt modelId="{356ABF76-AAE8-0947-9BC9-041E3059F67B}">
      <dgm:prSet phldrT="[Texto]" custT="1"/>
      <dgm:spPr/>
      <dgm:t>
        <a:bodyPr/>
        <a:lstStyle/>
        <a:p>
          <a:r>
            <a:rPr lang="es-ES_tradnl" sz="2000" dirty="0" smtClean="0"/>
            <a:t>Provocador</a:t>
          </a:r>
          <a:endParaRPr lang="ca-ES" sz="2000" dirty="0"/>
        </a:p>
      </dgm:t>
    </dgm:pt>
    <dgm:pt modelId="{8AEBA937-7DD0-4A47-9256-998244437DC2}" type="parTrans" cxnId="{B34F2C42-1D66-F94A-A8E2-B90E38B184C7}">
      <dgm:prSet/>
      <dgm:spPr/>
      <dgm:t>
        <a:bodyPr/>
        <a:lstStyle/>
        <a:p>
          <a:endParaRPr lang="ca-ES"/>
        </a:p>
      </dgm:t>
    </dgm:pt>
    <dgm:pt modelId="{0CA599DC-8E89-6F45-915D-0CF77E85671F}" type="sibTrans" cxnId="{B34F2C42-1D66-F94A-A8E2-B90E38B184C7}">
      <dgm:prSet/>
      <dgm:spPr/>
      <dgm:t>
        <a:bodyPr/>
        <a:lstStyle/>
        <a:p>
          <a:endParaRPr lang="ca-ES"/>
        </a:p>
      </dgm:t>
    </dgm:pt>
    <dgm:pt modelId="{44A5F7CB-FC52-0546-8F56-E2669F54F17A}">
      <dgm:prSet phldrT="[Texto]" custT="1"/>
      <dgm:spPr/>
      <dgm:t>
        <a:bodyPr/>
        <a:lstStyle/>
        <a:p>
          <a:r>
            <a:rPr lang="ca-ES" sz="2000" dirty="0" smtClean="0"/>
            <a:t>Categories fixes</a:t>
          </a:r>
          <a:endParaRPr lang="ca-ES" sz="2000" dirty="0"/>
        </a:p>
      </dgm:t>
    </dgm:pt>
    <dgm:pt modelId="{F1F3DD7A-F800-BB40-A120-17384E4AA1E6}" type="parTrans" cxnId="{3074D825-F2FD-834F-9B7F-41981F6DCE7D}">
      <dgm:prSet/>
      <dgm:spPr/>
      <dgm:t>
        <a:bodyPr/>
        <a:lstStyle/>
        <a:p>
          <a:endParaRPr lang="ca-ES"/>
        </a:p>
      </dgm:t>
    </dgm:pt>
    <dgm:pt modelId="{227B13C2-AE9C-C644-80B7-CD6DA679A2DA}" type="sibTrans" cxnId="{3074D825-F2FD-834F-9B7F-41981F6DCE7D}">
      <dgm:prSet/>
      <dgm:spPr/>
      <dgm:t>
        <a:bodyPr/>
        <a:lstStyle/>
        <a:p>
          <a:endParaRPr lang="ca-ES"/>
        </a:p>
      </dgm:t>
    </dgm:pt>
    <dgm:pt modelId="{7974F16C-946B-A742-80A5-74F0462C0F4D}">
      <dgm:prSet phldrT="[Texto]" custT="1"/>
      <dgm:spPr/>
      <dgm:t>
        <a:bodyPr/>
        <a:lstStyle/>
        <a:p>
          <a:r>
            <a:rPr lang="ca-ES" sz="2000" dirty="0" smtClean="0"/>
            <a:t>Categories no fixes</a:t>
          </a:r>
          <a:endParaRPr lang="ca-ES" sz="2000" dirty="0"/>
        </a:p>
      </dgm:t>
    </dgm:pt>
    <dgm:pt modelId="{00560CD1-F854-D841-BC12-8DE0385DB1F6}" type="parTrans" cxnId="{DB8EA53E-EF9B-A24D-880A-B53B209665BA}">
      <dgm:prSet/>
      <dgm:spPr/>
      <dgm:t>
        <a:bodyPr/>
        <a:lstStyle/>
        <a:p>
          <a:endParaRPr lang="ca-ES"/>
        </a:p>
      </dgm:t>
    </dgm:pt>
    <dgm:pt modelId="{29E17AE2-F7E0-494F-96A3-DB691B6525FD}" type="sibTrans" cxnId="{DB8EA53E-EF9B-A24D-880A-B53B209665BA}">
      <dgm:prSet/>
      <dgm:spPr/>
      <dgm:t>
        <a:bodyPr/>
        <a:lstStyle/>
        <a:p>
          <a:endParaRPr lang="ca-ES"/>
        </a:p>
      </dgm:t>
    </dgm:pt>
    <dgm:pt modelId="{6D117383-992F-E94C-886E-F1C84786414B}">
      <dgm:prSet phldrT="[Texto]" custT="1"/>
      <dgm:spPr/>
      <dgm:t>
        <a:bodyPr/>
        <a:lstStyle/>
        <a:p>
          <a:r>
            <a:rPr lang="ca-ES" sz="2000" dirty="0" smtClean="0"/>
            <a:t>Segueix una direcció</a:t>
          </a:r>
          <a:endParaRPr lang="ca-ES" sz="2000" dirty="0"/>
        </a:p>
      </dgm:t>
    </dgm:pt>
    <dgm:pt modelId="{EAA82445-0D18-694E-B4AF-8BFF52D3138F}" type="sibTrans" cxnId="{B04C1D16-B70A-554E-8563-F7EAE933A4CF}">
      <dgm:prSet/>
      <dgm:spPr/>
      <dgm:t>
        <a:bodyPr/>
        <a:lstStyle/>
        <a:p>
          <a:endParaRPr lang="ca-ES"/>
        </a:p>
      </dgm:t>
    </dgm:pt>
    <dgm:pt modelId="{284A6D54-9FF4-724D-AE77-36D279184C89}" type="parTrans" cxnId="{B04C1D16-B70A-554E-8563-F7EAE933A4CF}">
      <dgm:prSet/>
      <dgm:spPr/>
      <dgm:t>
        <a:bodyPr/>
        <a:lstStyle/>
        <a:p>
          <a:endParaRPr lang="ca-ES"/>
        </a:p>
      </dgm:t>
    </dgm:pt>
    <dgm:pt modelId="{A791A73F-ED77-734D-AD69-77203FCB0DE6}" type="pres">
      <dgm:prSet presAssocID="{D18CD356-8B1D-364F-B449-6FF61951F1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3E0A0C3E-ADF0-2A41-B227-0063B7E3D426}" type="pres">
      <dgm:prSet presAssocID="{DEC4A84B-911F-774C-ADCA-7910B67B383D}" presName="linNode" presStyleCnt="0"/>
      <dgm:spPr/>
    </dgm:pt>
    <dgm:pt modelId="{214E09B8-8F26-FF4F-B9D1-CD506CE582BC}" type="pres">
      <dgm:prSet presAssocID="{DEC4A84B-911F-774C-ADCA-7910B67B383D}" presName="parentText" presStyleLbl="node1" presStyleIdx="0" presStyleCnt="2" custScaleX="48433" custLinFactNeighborX="-5193" custLinFactNeighborY="1998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FB15B40F-403E-944A-A779-7E5198B954FB}" type="pres">
      <dgm:prSet presAssocID="{DEC4A84B-911F-774C-ADCA-7910B67B383D}" presName="descendantText" presStyleLbl="alignAccFollowNode1" presStyleIdx="0" presStyleCnt="2" custScaleX="117161" custLinFactNeighborX="-9876" custLinFactNeighborY="24978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F6EBF4D-8FB3-2548-A63C-C4EC687C81BB}" type="pres">
      <dgm:prSet presAssocID="{F7A291AC-E757-9B44-8E31-860D36652907}" presName="sp" presStyleCnt="0"/>
      <dgm:spPr/>
    </dgm:pt>
    <dgm:pt modelId="{272CD9C7-3022-FF4A-BA1E-32E475CEFE34}" type="pres">
      <dgm:prSet presAssocID="{73F1F18E-1D95-594E-8E0F-1C1C2F115203}" presName="linNode" presStyleCnt="0"/>
      <dgm:spPr/>
    </dgm:pt>
    <dgm:pt modelId="{8D32D70B-1856-0545-8F8E-035CD320B695}" type="pres">
      <dgm:prSet presAssocID="{73F1F18E-1D95-594E-8E0F-1C1C2F115203}" presName="parentText" presStyleLbl="node1" presStyleIdx="1" presStyleCnt="2" custScaleX="48433" custLinFactX="35823" custLinFactNeighborX="100000" custLinFactNeighborY="-82304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82D0EC8-5EC6-9C48-8180-6D1B553BB84E}" type="pres">
      <dgm:prSet presAssocID="{73F1F18E-1D95-594E-8E0F-1C1C2F115203}" presName="descendantText" presStyleLbl="alignAccFollowNode1" presStyleIdx="1" presStyleCnt="2" custScaleX="65230" custLinFactY="-4383" custLinFactNeighborX="76116" custLinFactNeighborY="-10000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B76DB96D-273F-7645-B442-AE2598DD7928}" type="presOf" srcId="{CDADE89D-4B79-8D45-942E-243B9EF164B0}" destId="{082D0EC8-5EC6-9C48-8180-6D1B553BB84E}" srcOrd="0" destOrd="2" presId="urn:microsoft.com/office/officeart/2005/8/layout/vList5"/>
    <dgm:cxn modelId="{D9C696D5-339C-C34C-BCD5-4779D5FA743F}" srcId="{DEC4A84B-911F-774C-ADCA-7910B67B383D}" destId="{3B925F7C-5311-2A4D-A80E-9754B1A62BAC}" srcOrd="3" destOrd="0" parTransId="{687934AD-4BC6-254C-8486-8062CF15FEAA}" sibTransId="{BCDB5685-3E2B-964E-9158-7F4B1C34C4AD}"/>
    <dgm:cxn modelId="{AA91C1DF-F8A5-AA4D-9CB9-1122C343D9E9}" type="presOf" srcId="{44A5F7CB-FC52-0546-8F56-E2669F54F17A}" destId="{FB15B40F-403E-944A-A779-7E5198B954FB}" srcOrd="0" destOrd="5" presId="urn:microsoft.com/office/officeart/2005/8/layout/vList5"/>
    <dgm:cxn modelId="{78D4B485-8BDF-8A4F-9304-6BD017179310}" type="presOf" srcId="{D18CD356-8B1D-364F-B449-6FF61951F172}" destId="{A791A73F-ED77-734D-AD69-77203FCB0DE6}" srcOrd="0" destOrd="0" presId="urn:microsoft.com/office/officeart/2005/8/layout/vList5"/>
    <dgm:cxn modelId="{6C5EAE43-35B8-C148-B9FD-463C09A4DB3D}" type="presOf" srcId="{3474303E-5943-6349-ABCB-ACD007C65588}" destId="{082D0EC8-5EC6-9C48-8180-6D1B553BB84E}" srcOrd="0" destOrd="1" presId="urn:microsoft.com/office/officeart/2005/8/layout/vList5"/>
    <dgm:cxn modelId="{209ED6E5-C2A1-5841-BC10-615CBF2C3196}" srcId="{D18CD356-8B1D-364F-B449-6FF61951F172}" destId="{73F1F18E-1D95-594E-8E0F-1C1C2F115203}" srcOrd="1" destOrd="0" parTransId="{13CCAA0B-3B7C-E54C-BE55-D45248398F2A}" sibTransId="{E8C805CB-ACEC-B547-87B0-1DDCCCACED86}"/>
    <dgm:cxn modelId="{89099850-1CC4-6348-83F7-6CE0CE5B12A4}" type="presOf" srcId="{9D6B2514-0661-B248-AE0D-9A34B4CFB42E}" destId="{FB15B40F-403E-944A-A779-7E5198B954FB}" srcOrd="0" destOrd="4" presId="urn:microsoft.com/office/officeart/2005/8/layout/vList5"/>
    <dgm:cxn modelId="{9F4A750E-6826-794B-A3EE-F536231A450E}" srcId="{DEC4A84B-911F-774C-ADCA-7910B67B383D}" destId="{9D6B2514-0661-B248-AE0D-9A34B4CFB42E}" srcOrd="4" destOrd="0" parTransId="{983256C7-F986-C646-89B5-585C7FE1E17D}" sibTransId="{3ED54C1D-D927-5B4F-BBB3-028B52C230CF}"/>
    <dgm:cxn modelId="{DB8EA53E-EF9B-A24D-880A-B53B209665BA}" srcId="{73F1F18E-1D95-594E-8E0F-1C1C2F115203}" destId="{7974F16C-946B-A742-80A5-74F0462C0F4D}" srcOrd="5" destOrd="0" parTransId="{00560CD1-F854-D841-BC12-8DE0385DB1F6}" sibTransId="{29E17AE2-F7E0-494F-96A3-DB691B6525FD}"/>
    <dgm:cxn modelId="{9873E516-3C93-9C40-BA99-8EEB2DBE09BA}" type="presOf" srcId="{D25FF3D9-EF36-2543-9884-94281C189FC0}" destId="{082D0EC8-5EC6-9C48-8180-6D1B553BB84E}" srcOrd="0" destOrd="3" presId="urn:microsoft.com/office/officeart/2005/8/layout/vList5"/>
    <dgm:cxn modelId="{10DDFFC8-67B0-5746-AA58-1E2E7CB60588}" type="presOf" srcId="{784ACF1E-CDEF-E948-8234-5A1061FBB57C}" destId="{082D0EC8-5EC6-9C48-8180-6D1B553BB84E}" srcOrd="0" destOrd="0" presId="urn:microsoft.com/office/officeart/2005/8/layout/vList5"/>
    <dgm:cxn modelId="{814175A3-7D72-6541-AE01-04C044DE5DEE}" srcId="{73F1F18E-1D95-594E-8E0F-1C1C2F115203}" destId="{D25FF3D9-EF36-2543-9884-94281C189FC0}" srcOrd="3" destOrd="0" parTransId="{00ED8DCD-80B3-8848-BB9E-F050B66AEE11}" sibTransId="{E4E2F1DB-A98E-6F4E-850E-9FD8F996438E}"/>
    <dgm:cxn modelId="{CFCE949D-2859-6F48-89F3-2AFEBEF93B85}" type="presOf" srcId="{356ABF76-AAE8-0947-9BC9-041E3059F67B}" destId="{082D0EC8-5EC6-9C48-8180-6D1B553BB84E}" srcOrd="0" destOrd="4" presId="urn:microsoft.com/office/officeart/2005/8/layout/vList5"/>
    <dgm:cxn modelId="{16A587BF-07DC-2748-9E2D-2803AA9D00FB}" type="presOf" srcId="{6D117383-992F-E94C-886E-F1C84786414B}" destId="{FB15B40F-403E-944A-A779-7E5198B954FB}" srcOrd="0" destOrd="1" presId="urn:microsoft.com/office/officeart/2005/8/layout/vList5"/>
    <dgm:cxn modelId="{832E8AAB-F1EF-AC42-84EB-E94DA6479B81}" type="presOf" srcId="{73F1F18E-1D95-594E-8E0F-1C1C2F115203}" destId="{8D32D70B-1856-0545-8F8E-035CD320B695}" srcOrd="0" destOrd="0" presId="urn:microsoft.com/office/officeart/2005/8/layout/vList5"/>
    <dgm:cxn modelId="{B04C1D16-B70A-554E-8563-F7EAE933A4CF}" srcId="{DEC4A84B-911F-774C-ADCA-7910B67B383D}" destId="{6D117383-992F-E94C-886E-F1C84786414B}" srcOrd="1" destOrd="0" parTransId="{284A6D54-9FF4-724D-AE77-36D279184C89}" sibTransId="{EAA82445-0D18-694E-B4AF-8BFF52D3138F}"/>
    <dgm:cxn modelId="{B34F2C42-1D66-F94A-A8E2-B90E38B184C7}" srcId="{73F1F18E-1D95-594E-8E0F-1C1C2F115203}" destId="{356ABF76-AAE8-0947-9BC9-041E3059F67B}" srcOrd="4" destOrd="0" parTransId="{8AEBA937-7DD0-4A47-9256-998244437DC2}" sibTransId="{0CA599DC-8E89-6F45-915D-0CF77E85671F}"/>
    <dgm:cxn modelId="{69657D6C-5D9D-6C41-A9D1-1A1234F6569F}" type="presOf" srcId="{5F01A593-3F49-604E-B468-C5C96CA7EFBE}" destId="{FB15B40F-403E-944A-A779-7E5198B954FB}" srcOrd="0" destOrd="2" presId="urn:microsoft.com/office/officeart/2005/8/layout/vList5"/>
    <dgm:cxn modelId="{66FA818E-253D-BE4A-95AB-37EF8DF539C5}" srcId="{DEC4A84B-911F-774C-ADCA-7910B67B383D}" destId="{B23DA40A-F224-D14C-AA36-F721790543E4}" srcOrd="0" destOrd="0" parTransId="{36A5E4ED-8D21-7643-946B-C1F5D8C5CC64}" sibTransId="{619DF894-C83E-E944-BD16-F161DC3B7ABD}"/>
    <dgm:cxn modelId="{1A9388AF-BC7C-AA40-8D0A-992A358470F0}" type="presOf" srcId="{B23DA40A-F224-D14C-AA36-F721790543E4}" destId="{FB15B40F-403E-944A-A779-7E5198B954FB}" srcOrd="0" destOrd="0" presId="urn:microsoft.com/office/officeart/2005/8/layout/vList5"/>
    <dgm:cxn modelId="{59A8248A-0A3E-4543-8C01-8E043479985F}" srcId="{73F1F18E-1D95-594E-8E0F-1C1C2F115203}" destId="{3474303E-5943-6349-ABCB-ACD007C65588}" srcOrd="1" destOrd="0" parTransId="{9AB72CB4-CB74-8F4B-83F1-C4909B8E25C5}" sibTransId="{ED2C2FE8-455C-144D-B214-5AE10BF9C2C1}"/>
    <dgm:cxn modelId="{3074D825-F2FD-834F-9B7F-41981F6DCE7D}" srcId="{DEC4A84B-911F-774C-ADCA-7910B67B383D}" destId="{44A5F7CB-FC52-0546-8F56-E2669F54F17A}" srcOrd="5" destOrd="0" parTransId="{F1F3DD7A-F800-BB40-A120-17384E4AA1E6}" sibTransId="{227B13C2-AE9C-C644-80B7-CD6DA679A2DA}"/>
    <dgm:cxn modelId="{1938EDB2-74F7-2B45-A3D7-9559E894A7F1}" type="presOf" srcId="{3B925F7C-5311-2A4D-A80E-9754B1A62BAC}" destId="{FB15B40F-403E-944A-A779-7E5198B954FB}" srcOrd="0" destOrd="3" presId="urn:microsoft.com/office/officeart/2005/8/layout/vList5"/>
    <dgm:cxn modelId="{2E92095A-D2CA-D84B-A940-BD4B2AC098DE}" type="presOf" srcId="{7974F16C-946B-A742-80A5-74F0462C0F4D}" destId="{082D0EC8-5EC6-9C48-8180-6D1B553BB84E}" srcOrd="0" destOrd="5" presId="urn:microsoft.com/office/officeart/2005/8/layout/vList5"/>
    <dgm:cxn modelId="{BAD2EEA6-FBD6-D146-943C-3877217EFFBD}" srcId="{73F1F18E-1D95-594E-8E0F-1C1C2F115203}" destId="{CDADE89D-4B79-8D45-942E-243B9EF164B0}" srcOrd="2" destOrd="0" parTransId="{BBECA57F-6FF1-194F-A5D8-F51DEA3644B7}" sibTransId="{19A4AD54-B1B1-9344-8C34-FB2DEC499B40}"/>
    <dgm:cxn modelId="{04918990-FC1C-0947-91A0-0E43644418F2}" srcId="{DEC4A84B-911F-774C-ADCA-7910B67B383D}" destId="{5F01A593-3F49-604E-B468-C5C96CA7EFBE}" srcOrd="2" destOrd="0" parTransId="{D3145FCF-CE5A-584E-99D4-814490551A84}" sibTransId="{F44E2225-E91C-5E4E-AE60-DCB0A2406EF0}"/>
    <dgm:cxn modelId="{EF63D09F-45B1-2E40-9314-B254E0498E39}" srcId="{73F1F18E-1D95-594E-8E0F-1C1C2F115203}" destId="{784ACF1E-CDEF-E948-8234-5A1061FBB57C}" srcOrd="0" destOrd="0" parTransId="{B104D3FB-CD18-F94E-92BC-6751487C1475}" sibTransId="{ED3C9A9A-27DD-9D46-85A4-D8F937DAC3AC}"/>
    <dgm:cxn modelId="{62D34EB1-D81A-2E4E-A7F3-A275BD18E36D}" type="presOf" srcId="{DEC4A84B-911F-774C-ADCA-7910B67B383D}" destId="{214E09B8-8F26-FF4F-B9D1-CD506CE582BC}" srcOrd="0" destOrd="0" presId="urn:microsoft.com/office/officeart/2005/8/layout/vList5"/>
    <dgm:cxn modelId="{77D8ED01-4589-A84A-A8A9-9A832C62EE96}" srcId="{D18CD356-8B1D-364F-B449-6FF61951F172}" destId="{DEC4A84B-911F-774C-ADCA-7910B67B383D}" srcOrd="0" destOrd="0" parTransId="{009BCC0E-E87B-0948-8372-4D714308CA68}" sibTransId="{F7A291AC-E757-9B44-8E31-860D36652907}"/>
    <dgm:cxn modelId="{EA5F8888-C6B6-A64C-A8C3-6FF359ACAA00}" type="presParOf" srcId="{A791A73F-ED77-734D-AD69-77203FCB0DE6}" destId="{3E0A0C3E-ADF0-2A41-B227-0063B7E3D426}" srcOrd="0" destOrd="0" presId="urn:microsoft.com/office/officeart/2005/8/layout/vList5"/>
    <dgm:cxn modelId="{47772F6C-6179-E548-8CB5-D47C0D6FD126}" type="presParOf" srcId="{3E0A0C3E-ADF0-2A41-B227-0063B7E3D426}" destId="{214E09B8-8F26-FF4F-B9D1-CD506CE582BC}" srcOrd="0" destOrd="0" presId="urn:microsoft.com/office/officeart/2005/8/layout/vList5"/>
    <dgm:cxn modelId="{67102290-C469-704C-9617-31D9D6ACAB0C}" type="presParOf" srcId="{3E0A0C3E-ADF0-2A41-B227-0063B7E3D426}" destId="{FB15B40F-403E-944A-A779-7E5198B954FB}" srcOrd="1" destOrd="0" presId="urn:microsoft.com/office/officeart/2005/8/layout/vList5"/>
    <dgm:cxn modelId="{F0F85E7E-3BFF-D54C-A2C2-43690B2D70F7}" type="presParOf" srcId="{A791A73F-ED77-734D-AD69-77203FCB0DE6}" destId="{CF6EBF4D-8FB3-2548-A63C-C4EC687C81BB}" srcOrd="1" destOrd="0" presId="urn:microsoft.com/office/officeart/2005/8/layout/vList5"/>
    <dgm:cxn modelId="{AFC07652-CB80-FC4C-AC13-0195175785DE}" type="presParOf" srcId="{A791A73F-ED77-734D-AD69-77203FCB0DE6}" destId="{272CD9C7-3022-FF4A-BA1E-32E475CEFE34}" srcOrd="2" destOrd="0" presId="urn:microsoft.com/office/officeart/2005/8/layout/vList5"/>
    <dgm:cxn modelId="{76F6CDE7-789A-9A4F-8352-113E7BCD2E33}" type="presParOf" srcId="{272CD9C7-3022-FF4A-BA1E-32E475CEFE34}" destId="{8D32D70B-1856-0545-8F8E-035CD320B695}" srcOrd="0" destOrd="0" presId="urn:microsoft.com/office/officeart/2005/8/layout/vList5"/>
    <dgm:cxn modelId="{76DB7080-51AF-0048-A86E-1C3B44317B1A}" type="presParOf" srcId="{272CD9C7-3022-FF4A-BA1E-32E475CEFE34}" destId="{082D0EC8-5EC6-9C48-8180-6D1B553BB8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5B40F-403E-944A-A779-7E5198B954FB}">
      <dsp:nvSpPr>
        <dsp:cNvPr id="0" name=""/>
        <dsp:cNvSpPr/>
      </dsp:nvSpPr>
      <dsp:spPr>
        <a:xfrm rot="5400000">
          <a:off x="4083720" y="-1704880"/>
          <a:ext cx="2001256" cy="69112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Selectiu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Segueix una direcció</a:t>
          </a:r>
          <a:endParaRPr lang="ca-E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800" kern="1200" dirty="0" smtClean="0"/>
            <a:t>Necessita constrictors</a:t>
          </a:r>
          <a:endParaRPr lang="ca-E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Seqüencial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Analític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Categories fixes</a:t>
          </a:r>
          <a:endParaRPr lang="ca-ES" sz="2000" kern="1200" dirty="0"/>
        </a:p>
      </dsp:txBody>
      <dsp:txXfrm rot="-5400000">
        <a:off x="1628747" y="847786"/>
        <a:ext cx="6813511" cy="1805870"/>
      </dsp:txXfrm>
    </dsp:sp>
    <dsp:sp modelId="{214E09B8-8F26-FF4F-B9D1-CD506CE582BC}">
      <dsp:nvSpPr>
        <dsp:cNvPr id="0" name=""/>
        <dsp:cNvSpPr/>
      </dsp:nvSpPr>
      <dsp:spPr>
        <a:xfrm>
          <a:off x="43045" y="499926"/>
          <a:ext cx="1607069" cy="25015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rgbClr val="FF0000"/>
              </a:solidFill>
            </a:rPr>
            <a:t>PENSAMENT VERTICAL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rgbClr val="FF0000"/>
              </a:solidFill>
            </a:rPr>
            <a:t>CONVERGENT</a:t>
          </a:r>
          <a:endParaRPr lang="ca-ES" sz="1400" kern="1200" dirty="0"/>
        </a:p>
      </dsp:txBody>
      <dsp:txXfrm>
        <a:off x="121496" y="578377"/>
        <a:ext cx="1450167" cy="2344668"/>
      </dsp:txXfrm>
    </dsp:sp>
    <dsp:sp modelId="{082D0EC8-5EC6-9C48-8180-6D1B553BB84E}">
      <dsp:nvSpPr>
        <dsp:cNvPr id="0" name=""/>
        <dsp:cNvSpPr/>
      </dsp:nvSpPr>
      <dsp:spPr>
        <a:xfrm rot="5400000">
          <a:off x="5405367" y="-135399"/>
          <a:ext cx="2001256" cy="38478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Creador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Crea les direccions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Sense constrictors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Fa salts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Provocador</a:t>
          </a:r>
          <a:endParaRPr lang="ca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2000" kern="1200" dirty="0" smtClean="0"/>
            <a:t>Categories no fixes</a:t>
          </a:r>
          <a:endParaRPr lang="ca-ES" sz="2000" kern="1200" dirty="0"/>
        </a:p>
      </dsp:txBody>
      <dsp:txXfrm rot="-5400000">
        <a:off x="4482071" y="885590"/>
        <a:ext cx="3750156" cy="1805870"/>
      </dsp:txXfrm>
    </dsp:sp>
    <dsp:sp modelId="{8D32D70B-1856-0545-8F8E-035CD320B695}">
      <dsp:nvSpPr>
        <dsp:cNvPr id="0" name=""/>
        <dsp:cNvSpPr/>
      </dsp:nvSpPr>
      <dsp:spPr>
        <a:xfrm>
          <a:off x="7436923" y="567818"/>
          <a:ext cx="1607069" cy="25015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rgbClr val="FF0000"/>
              </a:solidFill>
            </a:rPr>
            <a:t>PENSAMENT LATERAL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rgbClr val="FF0000"/>
              </a:solidFill>
            </a:rPr>
            <a:t>DIVERGENT</a:t>
          </a:r>
          <a:endParaRPr lang="ca-ES" sz="1400" kern="1200" dirty="0"/>
        </a:p>
      </dsp:txBody>
      <dsp:txXfrm>
        <a:off x="7515374" y="646269"/>
        <a:ext cx="1450167" cy="234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5F8-CDFE-D446-95C1-89AC20B04592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F633-1EA9-8C41-9AA3-4D0CB1A8AF57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8875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633-1EA9-8C41-9AA3-4D0CB1A8AF57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4803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Marcador de notas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>
              <a:latin typeface="Calibri" charset="0"/>
              <a:cs typeface="+mn-cs"/>
            </a:endParaRPr>
          </a:p>
        </p:txBody>
      </p:sp>
      <p:sp>
        <p:nvSpPr>
          <p:cNvPr id="28675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3EF22DCC-98AE-324E-A15B-7A3CF2C181F1}" type="slidenum">
              <a:rPr lang="es-ES" sz="1200" smtClean="0"/>
              <a:pPr>
                <a:defRPr/>
              </a:pPr>
              <a:t>12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Marcador de notas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 dirty="0" smtClean="0">
              <a:latin typeface="Calibri" charset="0"/>
              <a:cs typeface="+mn-cs"/>
            </a:endParaRPr>
          </a:p>
        </p:txBody>
      </p:sp>
      <p:sp>
        <p:nvSpPr>
          <p:cNvPr id="28675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ACD5EB9E-94E7-D544-A0B4-6FC543B35FC5}" type="slidenum">
              <a:rPr lang="es-ES" sz="1200" smtClean="0"/>
              <a:pPr>
                <a:defRPr/>
              </a:pPr>
              <a:t>13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Marcador de notas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>
              <a:latin typeface="Calibri" charset="0"/>
            </a:endParaRPr>
          </a:p>
        </p:txBody>
      </p:sp>
      <p:sp>
        <p:nvSpPr>
          <p:cNvPr id="28675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54EBC560-3150-6A49-B3D6-CA36D84B69A8}" type="slidenum">
              <a:rPr lang="es-ES" sz="1200" smtClean="0"/>
              <a:pPr>
                <a:defRPr/>
              </a:pPr>
              <a:t>14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Marcador de notas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ca-ES" dirty="0">
              <a:latin typeface="Calibri" charset="0"/>
              <a:cs typeface="+mn-cs"/>
            </a:endParaRPr>
          </a:p>
        </p:txBody>
      </p:sp>
      <p:sp>
        <p:nvSpPr>
          <p:cNvPr id="23555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D170E4C2-74B3-1849-AB29-30C7BAF3CB38}" type="slidenum">
              <a:rPr lang="es-ES" sz="1200" smtClean="0"/>
              <a:pPr>
                <a:defRPr/>
              </a:pPr>
              <a:t>15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633-1EA9-8C41-9AA3-4D0CB1A8AF57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98226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633-1EA9-8C41-9AA3-4D0CB1A8AF57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3653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Inconscientment,</a:t>
            </a:r>
            <a:r>
              <a:rPr lang="ca-ES" baseline="0" dirty="0" smtClean="0"/>
              <a:t> el nostre cervell sempre cerca la supervivència i el plaer, per això instints com el de conservació solen activar-se.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633-1EA9-8C41-9AA3-4D0CB1A8AF57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3208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 smtClean="0"/>
              <a:t>EMOCIONS: ens comuniquen,</a:t>
            </a:r>
            <a:r>
              <a:rPr lang="ca-ES" baseline="0" dirty="0" smtClean="0"/>
              <a:t> informen sobre present i l’après. </a:t>
            </a:r>
            <a:r>
              <a:rPr lang="ca-ES" baseline="0" dirty="0" err="1" smtClean="0"/>
              <a:t>R</a:t>
            </a:r>
            <a:r>
              <a:rPr lang="es-ES" baseline="0" dirty="0" smtClean="0"/>
              <a:t>e</a:t>
            </a:r>
            <a:r>
              <a:rPr lang="ca-ES" baseline="0" dirty="0" smtClean="0"/>
              <a:t>corden, informen a nosaltres i als altres...</a:t>
            </a:r>
          </a:p>
          <a:p>
            <a:endParaRPr lang="ca-ES" baseline="0" dirty="0" smtClean="0"/>
          </a:p>
          <a:p>
            <a:r>
              <a:rPr lang="ca-ES" baseline="0" dirty="0" smtClean="0"/>
              <a:t>CERVELL EMOCIONAL: </a:t>
            </a:r>
            <a:r>
              <a:rPr lang="ro-R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Composat per: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Tàlam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Hipotàlam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Amígdala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	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Bulbs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olfactius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	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Regió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septal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Hipocamp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	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Còrtex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cingulat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• </a:t>
            </a:r>
            <a:r>
              <a:rPr lang="it-IT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Hipòfisi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633-1EA9-8C41-9AA3-4D0CB1A8AF57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8028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CD4DD0-7D3C-264A-B1EF-EC0DA171DF4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marR="0" indent="-49530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0"/>
              <a:buNone/>
              <a:tabLst/>
              <a:defRPr/>
            </a:pPr>
            <a:r>
              <a:rPr lang="ca-ES" sz="2000" dirty="0" smtClean="0">
                <a:latin typeface="Arial" charset="0"/>
                <a:cs typeface="+mn-cs"/>
              </a:rPr>
              <a:t>En un parpelleig (250 </a:t>
            </a:r>
            <a:r>
              <a:rPr lang="ca-ES" sz="2000" dirty="0" err="1" smtClean="0">
                <a:latin typeface="Arial" charset="0"/>
                <a:cs typeface="+mn-cs"/>
              </a:rPr>
              <a:t>mil·lisegons</a:t>
            </a:r>
            <a:r>
              <a:rPr lang="ca-ES" sz="2000" dirty="0" smtClean="0">
                <a:latin typeface="Arial" charset="0"/>
                <a:cs typeface="+mn-cs"/>
              </a:rPr>
              <a:t>) avaluem amb els marcadors somàtics tot el que arriba a la nostra percepció. </a:t>
            </a:r>
            <a:r>
              <a:rPr lang="en-US" sz="2000" dirty="0" smtClean="0">
                <a:cs typeface="+mn-cs"/>
              </a:rPr>
              <a:t>PARPALLEIG: </a:t>
            </a:r>
            <a:r>
              <a:rPr lang="en-US" sz="2000" dirty="0" err="1" smtClean="0">
                <a:latin typeface="Helvetica" charset="0"/>
                <a:cs typeface="+mn-cs"/>
              </a:rPr>
              <a:t>Abans</a:t>
            </a:r>
            <a:r>
              <a:rPr lang="en-US" sz="2000" dirty="0" smtClean="0">
                <a:latin typeface="Helvetica" charset="0"/>
                <a:cs typeface="+mn-cs"/>
              </a:rPr>
              <a:t> de </a:t>
            </a:r>
            <a:r>
              <a:rPr lang="en-US" sz="2000" dirty="0" err="1" smtClean="0">
                <a:latin typeface="Helvetica" charset="0"/>
                <a:cs typeface="+mn-cs"/>
              </a:rPr>
              <a:t>poder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desenvolupar</a:t>
            </a:r>
            <a:r>
              <a:rPr lang="en-US" sz="2000" dirty="0" smtClean="0">
                <a:latin typeface="Helvetica" charset="0"/>
                <a:cs typeface="+mn-cs"/>
              </a:rPr>
              <a:t> cap </a:t>
            </a:r>
            <a:r>
              <a:rPr lang="en-US" sz="2000" dirty="0" err="1" smtClean="0">
                <a:latin typeface="Helvetica" charset="0"/>
                <a:cs typeface="+mn-cs"/>
              </a:rPr>
              <a:t>pensament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racional</a:t>
            </a:r>
            <a:r>
              <a:rPr lang="en-US" sz="2000" dirty="0" smtClean="0">
                <a:latin typeface="Helvetica" charset="0"/>
                <a:cs typeface="+mn-cs"/>
              </a:rPr>
              <a:t>, </a:t>
            </a:r>
            <a:r>
              <a:rPr lang="en-US" sz="2000" dirty="0" err="1" smtClean="0">
                <a:latin typeface="Helvetica" charset="0"/>
                <a:cs typeface="+mn-cs"/>
              </a:rPr>
              <a:t>ens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sentim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repel·lits</a:t>
            </a:r>
            <a:r>
              <a:rPr lang="en-US" sz="2000" dirty="0" smtClean="0">
                <a:latin typeface="Helvetica" charset="0"/>
                <a:cs typeface="+mn-cs"/>
              </a:rPr>
              <a:t> o </a:t>
            </a:r>
            <a:r>
              <a:rPr lang="en-US" sz="2000" dirty="0" err="1" smtClean="0">
                <a:latin typeface="Helvetica" charset="0"/>
                <a:cs typeface="+mn-cs"/>
              </a:rPr>
              <a:t>atrets</a:t>
            </a:r>
            <a:r>
              <a:rPr lang="en-US" sz="2000" dirty="0" smtClean="0">
                <a:latin typeface="Helvetica" charset="0"/>
                <a:cs typeface="+mn-cs"/>
              </a:rPr>
              <a:t> per </a:t>
            </a:r>
            <a:r>
              <a:rPr lang="en-US" sz="2000" dirty="0" err="1" smtClean="0">
                <a:latin typeface="Helvetica" charset="0"/>
                <a:cs typeface="+mn-cs"/>
              </a:rPr>
              <a:t>una</a:t>
            </a:r>
            <a:r>
              <a:rPr lang="en-US" sz="2000" dirty="0" smtClean="0">
                <a:latin typeface="Helvetica" charset="0"/>
                <a:cs typeface="+mn-cs"/>
              </a:rPr>
              <a:t> persona, un </a:t>
            </a:r>
            <a:r>
              <a:rPr lang="en-US" sz="2000" dirty="0" err="1" smtClean="0">
                <a:latin typeface="Helvetica" charset="0"/>
                <a:cs typeface="+mn-cs"/>
              </a:rPr>
              <a:t>quadre</a:t>
            </a:r>
            <a:r>
              <a:rPr lang="en-US" sz="2000" dirty="0" smtClean="0">
                <a:latin typeface="Helvetica" charset="0"/>
                <a:cs typeface="+mn-cs"/>
              </a:rPr>
              <a:t>, un </a:t>
            </a:r>
            <a:r>
              <a:rPr lang="en-US" sz="2000" dirty="0" err="1" smtClean="0">
                <a:latin typeface="Helvetica" charset="0"/>
                <a:cs typeface="+mn-cs"/>
              </a:rPr>
              <a:t>objecte</a:t>
            </a:r>
            <a:r>
              <a:rPr lang="en-US" sz="2000" dirty="0" smtClean="0">
                <a:latin typeface="Helvetica" charset="0"/>
                <a:cs typeface="+mn-cs"/>
              </a:rPr>
              <a:t>, un </a:t>
            </a:r>
            <a:r>
              <a:rPr lang="en-US" sz="2000" dirty="0" err="1" smtClean="0">
                <a:latin typeface="Helvetica" charset="0"/>
                <a:cs typeface="+mn-cs"/>
              </a:rPr>
              <a:t>menjar</a:t>
            </a:r>
            <a:r>
              <a:rPr lang="en-US" sz="2000" dirty="0" smtClean="0">
                <a:latin typeface="Helvetica" charset="0"/>
                <a:cs typeface="+mn-cs"/>
              </a:rPr>
              <a:t>, un </a:t>
            </a:r>
            <a:r>
              <a:rPr lang="en-US" sz="2000" dirty="0" err="1" smtClean="0">
                <a:latin typeface="Helvetica" charset="0"/>
                <a:cs typeface="+mn-cs"/>
              </a:rPr>
              <a:t>producte</a:t>
            </a:r>
            <a:r>
              <a:rPr lang="en-US" sz="2000" dirty="0" smtClean="0">
                <a:latin typeface="Helvetica" charset="0"/>
                <a:cs typeface="+mn-cs"/>
              </a:rPr>
              <a:t>, un </a:t>
            </a:r>
            <a:r>
              <a:rPr lang="en-US" sz="2000" dirty="0" err="1" smtClean="0">
                <a:latin typeface="Helvetica" charset="0"/>
                <a:cs typeface="+mn-cs"/>
              </a:rPr>
              <a:t>comerç</a:t>
            </a:r>
            <a:r>
              <a:rPr lang="en-US" sz="2000" dirty="0" smtClean="0">
                <a:latin typeface="Helvetica" charset="0"/>
                <a:cs typeface="+mn-cs"/>
              </a:rPr>
              <a:t>, un </a:t>
            </a:r>
            <a:r>
              <a:rPr lang="en-US" sz="2000" dirty="0" err="1" smtClean="0">
                <a:latin typeface="Helvetica" charset="0"/>
                <a:cs typeface="+mn-cs"/>
              </a:rPr>
              <a:t>programa</a:t>
            </a:r>
            <a:r>
              <a:rPr lang="en-US" sz="2000" dirty="0" smtClean="0">
                <a:latin typeface="Helvetica" charset="0"/>
                <a:cs typeface="+mn-cs"/>
              </a:rPr>
              <a:t> de la </a:t>
            </a:r>
            <a:r>
              <a:rPr lang="en-US" sz="2000" dirty="0" err="1" smtClean="0">
                <a:latin typeface="Helvetica" charset="0"/>
                <a:cs typeface="+mn-cs"/>
              </a:rPr>
              <a:t>televisió</a:t>
            </a:r>
            <a:r>
              <a:rPr lang="en-US" sz="2000" dirty="0" smtClean="0">
                <a:latin typeface="Helvetica" charset="0"/>
                <a:cs typeface="+mn-cs"/>
              </a:rPr>
              <a:t>.... </a:t>
            </a:r>
          </a:p>
          <a:p>
            <a:pPr marL="495300" indent="-495300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ca-ES" sz="2000" dirty="0" smtClean="0">
              <a:latin typeface="Arial" charset="0"/>
              <a:cs typeface="+mn-cs"/>
            </a:endParaRPr>
          </a:p>
          <a:p>
            <a:pPr marL="495300" indent="-495300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ca-ES" sz="2000" dirty="0" smtClean="0">
              <a:latin typeface="Arial" charset="0"/>
              <a:cs typeface="+mn-cs"/>
            </a:endParaRPr>
          </a:p>
          <a:p>
            <a:pPr marL="495300" indent="-495300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ca-ES" sz="2000" dirty="0" smtClean="0">
                <a:latin typeface="Arial" charset="0"/>
                <a:cs typeface="+mn-cs"/>
              </a:rPr>
              <a:t>Saviesa biològica en aquesta rapidesa i en aquesta vinculació. </a:t>
            </a:r>
            <a:r>
              <a:rPr lang="en-US" sz="2000" dirty="0" smtClean="0">
                <a:latin typeface="Helvetica" charset="0"/>
                <a:cs typeface="+mn-cs"/>
              </a:rPr>
              <a:t>: </a:t>
            </a:r>
            <a:r>
              <a:rPr lang="en-US" sz="2000" dirty="0" err="1" smtClean="0">
                <a:latin typeface="Helvetica" charset="0"/>
                <a:cs typeface="+mn-cs"/>
              </a:rPr>
              <a:t>Quan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ens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trobem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amb</a:t>
            </a:r>
            <a:r>
              <a:rPr lang="en-US" sz="2000" dirty="0" smtClean="0">
                <a:latin typeface="Helvetica" charset="0"/>
                <a:cs typeface="+mn-cs"/>
              </a:rPr>
              <a:t> un </a:t>
            </a:r>
            <a:r>
              <a:rPr lang="en-US" sz="2000" dirty="0" err="1" smtClean="0">
                <a:latin typeface="Helvetica" charset="0"/>
                <a:cs typeface="+mn-cs"/>
              </a:rPr>
              <a:t>desconegut</a:t>
            </a:r>
            <a:r>
              <a:rPr lang="en-US" sz="2000" dirty="0" smtClean="0">
                <a:latin typeface="Helvetica" charset="0"/>
                <a:cs typeface="+mn-cs"/>
              </a:rPr>
              <a:t> en un </a:t>
            </a:r>
            <a:r>
              <a:rPr lang="en-US" sz="2000" dirty="0" err="1" smtClean="0">
                <a:latin typeface="Helvetica" charset="0"/>
                <a:cs typeface="+mn-cs"/>
              </a:rPr>
              <a:t>paratge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solitari</a:t>
            </a:r>
            <a:r>
              <a:rPr lang="en-US" sz="2000" dirty="0" smtClean="0">
                <a:latin typeface="Helvetica" charset="0"/>
                <a:cs typeface="+mn-cs"/>
              </a:rPr>
              <a:t>, hem de </a:t>
            </a:r>
            <a:r>
              <a:rPr lang="en-US" sz="2000" dirty="0" err="1" smtClean="0">
                <a:latin typeface="Helvetica" charset="0"/>
                <a:cs typeface="+mn-cs"/>
              </a:rPr>
              <a:t>jutjar</a:t>
            </a:r>
            <a:r>
              <a:rPr lang="en-US" sz="2000" dirty="0" smtClean="0">
                <a:latin typeface="Helvetica" charset="0"/>
                <a:cs typeface="+mn-cs"/>
              </a:rPr>
              <a:t> en un </a:t>
            </a:r>
            <a:r>
              <a:rPr lang="en-US" sz="2000" dirty="0" err="1" smtClean="0">
                <a:latin typeface="Helvetica" charset="0"/>
                <a:cs typeface="+mn-cs"/>
              </a:rPr>
              <a:t>parpalleigsi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es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tracta</a:t>
            </a:r>
            <a:r>
              <a:rPr lang="en-US" sz="2000" dirty="0" smtClean="0">
                <a:latin typeface="Helvetica" charset="0"/>
                <a:cs typeface="+mn-cs"/>
              </a:rPr>
              <a:t> d'un </a:t>
            </a:r>
            <a:r>
              <a:rPr lang="en-US" sz="2000" dirty="0" err="1" smtClean="0">
                <a:latin typeface="Helvetica" charset="0"/>
                <a:cs typeface="+mn-cs"/>
              </a:rPr>
              <a:t>amic</a:t>
            </a:r>
            <a:r>
              <a:rPr lang="en-US" sz="2000" dirty="0" smtClean="0">
                <a:latin typeface="Helvetica" charset="0"/>
                <a:cs typeface="+mn-cs"/>
              </a:rPr>
              <a:t> o un </a:t>
            </a:r>
            <a:r>
              <a:rPr lang="en-US" sz="2000" dirty="0" err="1" smtClean="0">
                <a:latin typeface="Helvetica" charset="0"/>
                <a:cs typeface="+mn-cs"/>
              </a:rPr>
              <a:t>enemic</a:t>
            </a:r>
            <a:r>
              <a:rPr lang="en-US" sz="2000" dirty="0" smtClean="0">
                <a:latin typeface="Helvetica" charset="0"/>
                <a:cs typeface="+mn-cs"/>
              </a:rPr>
              <a:t>. La </a:t>
            </a:r>
            <a:r>
              <a:rPr lang="en-US" sz="2000" dirty="0" err="1" smtClean="0">
                <a:latin typeface="Helvetica" charset="0"/>
                <a:cs typeface="+mn-cs"/>
              </a:rPr>
              <a:t>selecció</a:t>
            </a:r>
            <a:r>
              <a:rPr lang="en-US" sz="2000" dirty="0" smtClean="0">
                <a:latin typeface="Helvetica" charset="0"/>
                <a:cs typeface="+mn-cs"/>
              </a:rPr>
              <a:t> natural ha </a:t>
            </a:r>
            <a:r>
              <a:rPr lang="en-US" sz="2000" dirty="0" err="1" smtClean="0">
                <a:latin typeface="Helvetica" charset="0"/>
                <a:cs typeface="+mn-cs"/>
              </a:rPr>
              <a:t>anat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eliminant</a:t>
            </a:r>
            <a:r>
              <a:rPr lang="en-US" sz="2000" dirty="0" smtClean="0">
                <a:latin typeface="Helvetica" charset="0"/>
                <a:cs typeface="+mn-cs"/>
              </a:rPr>
              <a:t>, </a:t>
            </a:r>
            <a:r>
              <a:rPr lang="en-US" sz="2000" dirty="0" err="1" smtClean="0">
                <a:latin typeface="Helvetica" charset="0"/>
                <a:cs typeface="+mn-cs"/>
              </a:rPr>
              <a:t>els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quals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tenien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dolenta</a:t>
            </a:r>
            <a:r>
              <a:rPr lang="en-US" sz="2000" dirty="0" smtClean="0">
                <a:latin typeface="Helvetica" charset="0"/>
                <a:cs typeface="+mn-cs"/>
              </a:rPr>
              <a:t> </a:t>
            </a:r>
            <a:r>
              <a:rPr lang="en-US" sz="2000" dirty="0" err="1" smtClean="0">
                <a:latin typeface="Helvetica" charset="0"/>
                <a:cs typeface="+mn-cs"/>
              </a:rPr>
              <a:t>intuïció</a:t>
            </a:r>
            <a:r>
              <a:rPr lang="en-US" sz="2000" dirty="0" smtClean="0">
                <a:latin typeface="Helvetica" charset="0"/>
                <a:cs typeface="+mn-cs"/>
              </a:rPr>
              <a:t>. </a:t>
            </a:r>
          </a:p>
          <a:p>
            <a:pPr marL="495300" indent="-495300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ca-ES" sz="2000" dirty="0" smtClean="0">
              <a:latin typeface="Arial" charset="0"/>
              <a:cs typeface="+mn-cs"/>
            </a:endParaRPr>
          </a:p>
          <a:p>
            <a:pPr marL="495300" indent="-495300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ca-ES" sz="2000" dirty="0" smtClean="0">
              <a:latin typeface="Arial" charset="0"/>
              <a:cs typeface="+mn-cs"/>
            </a:endParaRPr>
          </a:p>
          <a:p>
            <a:pPr marL="495300" indent="-495300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ca-ES" sz="2000" dirty="0" smtClean="0">
                <a:latin typeface="Arial" charset="0"/>
                <a:cs typeface="+mn-cs"/>
              </a:rPr>
              <a:t>Amb l'observació de petits fragments de la conducta es pot predir amb molta exactitud conductes més globals i la valoració que en faran terceres persones.</a:t>
            </a:r>
          </a:p>
          <a:p>
            <a:pPr marL="800100" lvl="1" indent="-342900" algn="just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ca-ES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sz="1000" dirty="0" smtClean="0">
                <a:latin typeface="Arial" charset="0"/>
                <a:cs typeface="+mn-cs"/>
              </a:rPr>
              <a:t>–</a:t>
            </a:r>
            <a:r>
              <a:rPr lang="ja-JP" altLang="en-US" sz="1000" dirty="0" smtClean="0">
                <a:latin typeface="Arial"/>
                <a:cs typeface="+mn-cs"/>
              </a:rPr>
              <a:t>“</a:t>
            </a:r>
            <a:r>
              <a:rPr lang="en-US" sz="1000" dirty="0" err="1" smtClean="0">
                <a:latin typeface="Arial" charset="0"/>
                <a:cs typeface="+mn-cs"/>
              </a:rPr>
              <a:t>Sabem</a:t>
            </a:r>
            <a:r>
              <a:rPr lang="en-US" sz="1000" dirty="0" smtClean="0">
                <a:latin typeface="Arial" charset="0"/>
                <a:cs typeface="+mn-cs"/>
              </a:rPr>
              <a:t> </a:t>
            </a:r>
            <a:r>
              <a:rPr lang="en-US" sz="1000" dirty="0" err="1" smtClean="0">
                <a:latin typeface="Arial" charset="0"/>
                <a:cs typeface="+mn-cs"/>
              </a:rPr>
              <a:t>més</a:t>
            </a:r>
            <a:r>
              <a:rPr lang="en-US" sz="1000" dirty="0" smtClean="0">
                <a:latin typeface="Arial" charset="0"/>
                <a:cs typeface="+mn-cs"/>
              </a:rPr>
              <a:t> del </a:t>
            </a:r>
            <a:r>
              <a:rPr lang="en-US" sz="1000" dirty="0" err="1" smtClean="0">
                <a:latin typeface="Arial" charset="0"/>
                <a:cs typeface="+mn-cs"/>
              </a:rPr>
              <a:t>que</a:t>
            </a:r>
            <a:r>
              <a:rPr lang="en-US" sz="1000" dirty="0" smtClean="0">
                <a:latin typeface="Arial" charset="0"/>
                <a:cs typeface="+mn-cs"/>
              </a:rPr>
              <a:t> </a:t>
            </a:r>
            <a:r>
              <a:rPr lang="en-US" sz="1000" dirty="0" err="1" smtClean="0">
                <a:latin typeface="Arial" charset="0"/>
                <a:cs typeface="+mn-cs"/>
              </a:rPr>
              <a:t>sabem</a:t>
            </a:r>
            <a:r>
              <a:rPr lang="en-US" sz="1000" dirty="0" smtClean="0">
                <a:latin typeface="Arial" charset="0"/>
                <a:cs typeface="+mn-cs"/>
              </a:rPr>
              <a:t> </a:t>
            </a:r>
            <a:r>
              <a:rPr lang="en-US" sz="1000" dirty="0" err="1" smtClean="0">
                <a:latin typeface="Arial" charset="0"/>
                <a:cs typeface="+mn-cs"/>
              </a:rPr>
              <a:t>que</a:t>
            </a:r>
            <a:r>
              <a:rPr lang="en-US" sz="1000" dirty="0" smtClean="0">
                <a:latin typeface="Arial" charset="0"/>
                <a:cs typeface="+mn-cs"/>
              </a:rPr>
              <a:t> </a:t>
            </a:r>
            <a:r>
              <a:rPr lang="en-US" sz="1000" dirty="0" err="1" smtClean="0">
                <a:latin typeface="Arial" charset="0"/>
                <a:cs typeface="+mn-cs"/>
              </a:rPr>
              <a:t>sabem</a:t>
            </a:r>
            <a:r>
              <a:rPr lang="ja-JP" altLang="en-US" sz="1000" dirty="0" smtClean="0">
                <a:latin typeface="Arial"/>
                <a:cs typeface="+mn-cs"/>
              </a:rPr>
              <a:t>”</a:t>
            </a:r>
            <a:r>
              <a:rPr lang="en-US" sz="1000" dirty="0" smtClean="0">
                <a:latin typeface="Arial" charset="0"/>
                <a:cs typeface="+mn-cs"/>
              </a:rPr>
              <a:t>. (</a:t>
            </a:r>
            <a:r>
              <a:rPr lang="en-US" sz="1000" i="1" dirty="0" smtClean="0">
                <a:latin typeface="Arial" charset="0"/>
                <a:cs typeface="+mn-cs"/>
              </a:rPr>
              <a:t>David G. Myers</a:t>
            </a:r>
            <a:r>
              <a:rPr lang="en-US" sz="1000" dirty="0" smtClean="0">
                <a:latin typeface="Arial" charset="0"/>
                <a:cs typeface="+mn-cs"/>
              </a:rPr>
              <a:t>).  </a:t>
            </a:r>
          </a:p>
          <a:p>
            <a:pPr eaLnBrk="1" hangingPunct="1">
              <a:defRPr/>
            </a:pPr>
            <a:endParaRPr lang="en-US" sz="1000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s-ES" sz="1000" dirty="0" smtClean="0">
                <a:latin typeface="Arial" charset="0"/>
                <a:cs typeface="+mn-cs"/>
              </a:rPr>
              <a:t>E</a:t>
            </a:r>
            <a:r>
              <a:rPr lang="en-US" sz="1000" dirty="0" smtClean="0">
                <a:latin typeface="Arial" charset="0"/>
                <a:cs typeface="+mn-cs"/>
              </a:rPr>
              <a:t>l </a:t>
            </a:r>
            <a:r>
              <a:rPr lang="en-US" sz="1000" dirty="0" err="1" smtClean="0">
                <a:latin typeface="Arial" charset="0"/>
                <a:cs typeface="+mn-cs"/>
              </a:rPr>
              <a:t>que</a:t>
            </a:r>
            <a:r>
              <a:rPr lang="en-US" sz="1000" dirty="0" smtClean="0">
                <a:latin typeface="Arial" charset="0"/>
                <a:cs typeface="+mn-cs"/>
              </a:rPr>
              <a:t> </a:t>
            </a:r>
            <a:r>
              <a:rPr lang="en-US" sz="1000" dirty="0" err="1" smtClean="0">
                <a:latin typeface="Arial" charset="0"/>
                <a:cs typeface="+mn-cs"/>
              </a:rPr>
              <a:t>podríem</a:t>
            </a:r>
            <a:r>
              <a:rPr lang="en-US" sz="1000" dirty="0" smtClean="0">
                <a:latin typeface="Arial" charset="0"/>
                <a:cs typeface="+mn-cs"/>
              </a:rPr>
              <a:t> entendre per INCONSCIENT</a:t>
            </a:r>
            <a:r>
              <a:rPr lang="en-US" sz="1000" baseline="0" dirty="0" smtClean="0">
                <a:latin typeface="Arial" charset="0"/>
                <a:cs typeface="+mn-cs"/>
              </a:rPr>
              <a:t>, </a:t>
            </a:r>
            <a:r>
              <a:rPr lang="en-US" sz="1000" baseline="0" dirty="0" err="1" smtClean="0">
                <a:latin typeface="Arial" charset="0"/>
                <a:cs typeface="+mn-cs"/>
              </a:rPr>
              <a:t>que</a:t>
            </a:r>
            <a:r>
              <a:rPr lang="en-US" sz="1000" baseline="0" dirty="0" smtClean="0">
                <a:latin typeface="Arial" charset="0"/>
                <a:cs typeface="+mn-cs"/>
              </a:rPr>
              <a:t> son gran part de </a:t>
            </a:r>
            <a:r>
              <a:rPr lang="en-US" sz="1000" baseline="0" dirty="0" err="1" smtClean="0">
                <a:latin typeface="Arial" charset="0"/>
                <a:cs typeface="+mn-cs"/>
              </a:rPr>
              <a:t>coneixements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implícits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que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tenim</a:t>
            </a:r>
            <a:r>
              <a:rPr lang="en-US" sz="1000" baseline="0" dirty="0" smtClean="0">
                <a:latin typeface="Arial" charset="0"/>
                <a:cs typeface="+mn-cs"/>
              </a:rPr>
              <a:t>, </a:t>
            </a:r>
            <a:r>
              <a:rPr lang="en-US" sz="1000" baseline="0" dirty="0" err="1" smtClean="0">
                <a:latin typeface="Arial" charset="0"/>
                <a:cs typeface="+mn-cs"/>
              </a:rPr>
              <a:t>està</a:t>
            </a:r>
            <a:r>
              <a:rPr lang="en-US" sz="1000" baseline="0" dirty="0" smtClean="0">
                <a:latin typeface="Arial" charset="0"/>
                <a:cs typeface="+mn-cs"/>
              </a:rPr>
              <a:t> a </a:t>
            </a:r>
            <a:r>
              <a:rPr lang="en-US" sz="1000" baseline="0" dirty="0" err="1" smtClean="0">
                <a:latin typeface="Arial" charset="0"/>
                <a:cs typeface="+mn-cs"/>
              </a:rPr>
              <a:t>l’hemisferi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dret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s-ES" sz="1000" baseline="0" dirty="0" smtClean="0">
                <a:latin typeface="Arial" charset="0"/>
                <a:cs typeface="+mn-cs"/>
              </a:rPr>
              <a:t>I</a:t>
            </a:r>
            <a:r>
              <a:rPr lang="en-US" sz="1000" baseline="0" dirty="0" smtClean="0">
                <a:latin typeface="Arial" charset="0"/>
                <a:cs typeface="+mn-cs"/>
              </a:rPr>
              <a:t> al </a:t>
            </a:r>
            <a:r>
              <a:rPr lang="en-US" sz="1000" baseline="0" dirty="0" err="1" smtClean="0">
                <a:latin typeface="Arial" charset="0"/>
                <a:cs typeface="+mn-cs"/>
              </a:rPr>
              <a:t>sistema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límbic</a:t>
            </a:r>
            <a:r>
              <a:rPr lang="en-US" sz="1000" baseline="0" dirty="0" smtClean="0">
                <a:latin typeface="Arial" charset="0"/>
                <a:cs typeface="+mn-cs"/>
              </a:rPr>
              <a:t>).</a:t>
            </a:r>
          </a:p>
          <a:p>
            <a:pPr eaLnBrk="1" hangingPunct="1">
              <a:defRPr/>
            </a:pPr>
            <a:endParaRPr lang="en-US" sz="1000" baseline="0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1000" baseline="0" dirty="0" err="1" smtClean="0">
                <a:latin typeface="Arial" charset="0"/>
                <a:cs typeface="+mn-cs"/>
              </a:rPr>
              <a:t>És</a:t>
            </a:r>
            <a:r>
              <a:rPr lang="en-US" sz="1000" baseline="0" dirty="0" smtClean="0">
                <a:latin typeface="Arial" charset="0"/>
                <a:cs typeface="+mn-cs"/>
              </a:rPr>
              <a:t> important </a:t>
            </a:r>
            <a:r>
              <a:rPr lang="en-US" sz="1000" baseline="0" dirty="0" err="1" smtClean="0">
                <a:latin typeface="Arial" charset="0"/>
                <a:cs typeface="+mn-cs"/>
              </a:rPr>
              <a:t>creure</a:t>
            </a:r>
            <a:r>
              <a:rPr lang="en-US" sz="1000" baseline="0" dirty="0" smtClean="0">
                <a:latin typeface="Arial" charset="0"/>
                <a:cs typeface="+mn-cs"/>
              </a:rPr>
              <a:t> en les </a:t>
            </a:r>
            <a:r>
              <a:rPr lang="en-US" sz="1000" baseline="0" dirty="0" err="1" smtClean="0">
                <a:latin typeface="Arial" charset="0"/>
                <a:cs typeface="+mn-cs"/>
              </a:rPr>
              <a:t>intuicions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pq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estan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carregades</a:t>
            </a:r>
            <a:r>
              <a:rPr lang="en-US" sz="1000" baseline="0" dirty="0" smtClean="0">
                <a:latin typeface="Arial" charset="0"/>
                <a:cs typeface="+mn-cs"/>
              </a:rPr>
              <a:t> de </a:t>
            </a:r>
            <a:r>
              <a:rPr lang="en-US" sz="1000" baseline="0" dirty="0" err="1" smtClean="0">
                <a:latin typeface="Arial" charset="0"/>
                <a:cs typeface="+mn-cs"/>
              </a:rPr>
              <a:t>veritat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s-ES" sz="1000" baseline="0" dirty="0" smtClean="0">
                <a:latin typeface="Arial" charset="0"/>
                <a:cs typeface="+mn-cs"/>
              </a:rPr>
              <a:t>I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és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més</a:t>
            </a:r>
            <a:r>
              <a:rPr lang="en-US" sz="1000" baseline="0" dirty="0" smtClean="0">
                <a:latin typeface="Arial" charset="0"/>
                <a:cs typeface="+mn-cs"/>
              </a:rPr>
              <a:t> </a:t>
            </a:r>
            <a:r>
              <a:rPr lang="en-US" sz="1000" baseline="0" dirty="0" err="1" smtClean="0">
                <a:latin typeface="Arial" charset="0"/>
                <a:cs typeface="+mn-cs"/>
              </a:rPr>
              <a:t>ràpid</a:t>
            </a:r>
            <a:r>
              <a:rPr lang="en-US" sz="1000" baseline="0" dirty="0" smtClean="0">
                <a:latin typeface="Arial" charset="0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s-ES" sz="1000" b="1" dirty="0" smtClean="0">
                <a:latin typeface="Arial" charset="0"/>
                <a:cs typeface="+mn-cs"/>
              </a:rPr>
              <a:t>QUAN USAR-LA?</a:t>
            </a:r>
          </a:p>
          <a:p>
            <a:pPr eaLnBrk="1" hangingPunct="1">
              <a:defRPr/>
            </a:pPr>
            <a:r>
              <a:rPr lang="es-ES" sz="1000" dirty="0" smtClean="0">
                <a:latin typeface="Arial" charset="0"/>
                <a:cs typeface="+mn-cs"/>
              </a:rPr>
              <a:t>Va </a:t>
            </a:r>
            <a:r>
              <a:rPr lang="es-ES" sz="1000" dirty="0" err="1" smtClean="0">
                <a:latin typeface="Arial" charset="0"/>
                <a:cs typeface="+mn-cs"/>
              </a:rPr>
              <a:t>bé</a:t>
            </a:r>
            <a:r>
              <a:rPr lang="es-ES" sz="1000" dirty="0" smtClean="0">
                <a:latin typeface="Arial" charset="0"/>
                <a:cs typeface="+mn-cs"/>
              </a:rPr>
              <a:t> </a:t>
            </a:r>
            <a:r>
              <a:rPr lang="es-ES" sz="1000" dirty="0" err="1" smtClean="0">
                <a:latin typeface="Arial" charset="0"/>
                <a:cs typeface="+mn-cs"/>
              </a:rPr>
              <a:t>quan</a:t>
            </a:r>
            <a:r>
              <a:rPr lang="es-ES" sz="1000" dirty="0" smtClean="0">
                <a:latin typeface="Arial" charset="0"/>
                <a:cs typeface="+mn-cs"/>
              </a:rPr>
              <a:t> </a:t>
            </a:r>
            <a:r>
              <a:rPr lang="es-ES" sz="1000" dirty="0" err="1" smtClean="0">
                <a:latin typeface="Arial" charset="0"/>
                <a:cs typeface="+mn-cs"/>
              </a:rPr>
              <a:t>tenim</a:t>
            </a:r>
            <a:r>
              <a:rPr lang="es-ES" sz="1000" dirty="0" smtClean="0">
                <a:latin typeface="Arial" charset="0"/>
                <a:cs typeface="+mn-cs"/>
              </a:rPr>
              <a:t> </a:t>
            </a:r>
            <a:r>
              <a:rPr lang="es-ES" sz="1000" dirty="0" err="1" smtClean="0">
                <a:latin typeface="Arial" charset="0"/>
                <a:cs typeface="+mn-cs"/>
              </a:rPr>
              <a:t>suficient</a:t>
            </a:r>
            <a:r>
              <a:rPr lang="es-ES" sz="1000" dirty="0" smtClean="0">
                <a:latin typeface="Arial" charset="0"/>
                <a:cs typeface="+mn-cs"/>
              </a:rPr>
              <a:t> </a:t>
            </a:r>
            <a:r>
              <a:rPr lang="es-ES" sz="1000" dirty="0" err="1" smtClean="0">
                <a:latin typeface="Arial" charset="0"/>
                <a:cs typeface="+mn-cs"/>
              </a:rPr>
              <a:t>informació</a:t>
            </a:r>
            <a:r>
              <a:rPr lang="es-ES" sz="1000" dirty="0" smtClean="0">
                <a:latin typeface="Arial" charset="0"/>
                <a:cs typeface="+mn-cs"/>
              </a:rPr>
              <a:t> acumulada i </a:t>
            </a:r>
            <a:r>
              <a:rPr lang="es-ES" sz="1000" dirty="0" err="1" smtClean="0">
                <a:latin typeface="Arial" charset="0"/>
                <a:cs typeface="+mn-cs"/>
              </a:rPr>
              <a:t>experiències</a:t>
            </a:r>
            <a:r>
              <a:rPr lang="es-ES" sz="1000" dirty="0" smtClean="0">
                <a:latin typeface="Arial" charset="0"/>
                <a:cs typeface="+mn-cs"/>
              </a:rPr>
              <a:t> </a:t>
            </a:r>
            <a:r>
              <a:rPr lang="es-ES" sz="1000" dirty="0" err="1" smtClean="0">
                <a:latin typeface="Arial" charset="0"/>
                <a:cs typeface="+mn-cs"/>
              </a:rPr>
              <a:t>vitals</a:t>
            </a:r>
            <a:r>
              <a:rPr lang="es-ES" sz="1000" dirty="0" smtClean="0">
                <a:latin typeface="Arial" charset="0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s-ES" sz="1000" dirty="0" smtClean="0">
                <a:latin typeface="Arial" charset="0"/>
                <a:cs typeface="+mn-cs"/>
              </a:rPr>
              <a:t>També si falta </a:t>
            </a:r>
            <a:r>
              <a:rPr lang="es-ES" sz="1000" dirty="0" err="1" smtClean="0">
                <a:latin typeface="Arial" charset="0"/>
                <a:cs typeface="+mn-cs"/>
              </a:rPr>
              <a:t>informació</a:t>
            </a:r>
            <a:r>
              <a:rPr lang="es-ES" sz="1000" dirty="0" smtClean="0">
                <a:latin typeface="Arial" charset="0"/>
                <a:cs typeface="+mn-cs"/>
              </a:rPr>
              <a:t> o </a:t>
            </a:r>
            <a:r>
              <a:rPr lang="es-ES" sz="1000" dirty="0" err="1" smtClean="0">
                <a:latin typeface="Arial" charset="0"/>
                <a:cs typeface="+mn-cs"/>
              </a:rPr>
              <a:t>ens</a:t>
            </a:r>
            <a:r>
              <a:rPr lang="es-ES" sz="1000" dirty="0" smtClean="0">
                <a:latin typeface="Arial" charset="0"/>
                <a:cs typeface="+mn-cs"/>
              </a:rPr>
              <a:t> </a:t>
            </a:r>
            <a:r>
              <a:rPr lang="es-ES" sz="1000" dirty="0" err="1" smtClean="0">
                <a:latin typeface="Arial" charset="0"/>
                <a:cs typeface="+mn-cs"/>
              </a:rPr>
              <a:t>aclapara</a:t>
            </a:r>
            <a:r>
              <a:rPr lang="es-ES" sz="1000" dirty="0" smtClean="0">
                <a:latin typeface="Arial" charset="0"/>
                <a:cs typeface="+mn-cs"/>
              </a:rPr>
              <a:t> </a:t>
            </a:r>
            <a:r>
              <a:rPr lang="es-ES" sz="1000" dirty="0" err="1" smtClean="0">
                <a:latin typeface="Arial" charset="0"/>
                <a:cs typeface="+mn-cs"/>
              </a:rPr>
              <a:t>l’excés</a:t>
            </a:r>
            <a:r>
              <a:rPr lang="es-ES" sz="1000" dirty="0" smtClean="0">
                <a:latin typeface="Arial" charset="0"/>
                <a:cs typeface="+mn-cs"/>
              </a:rPr>
              <a:t> </a:t>
            </a:r>
            <a:r>
              <a:rPr lang="es-ES" sz="1000" dirty="0" err="1" smtClean="0">
                <a:latin typeface="Arial" charset="0"/>
                <a:cs typeface="+mn-cs"/>
              </a:rPr>
              <a:t>desorganitzat</a:t>
            </a:r>
            <a:r>
              <a:rPr lang="es-ES" sz="1000" dirty="0" smtClean="0">
                <a:latin typeface="Arial" charset="0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s-ES" sz="1000" dirty="0" smtClean="0">
                <a:latin typeface="Arial" charset="0"/>
                <a:cs typeface="+mn-cs"/>
              </a:rPr>
              <a:t>No </a:t>
            </a:r>
            <a:r>
              <a:rPr lang="es-ES" sz="1000" dirty="0" err="1" smtClean="0">
                <a:latin typeface="Arial" charset="0"/>
                <a:cs typeface="+mn-cs"/>
              </a:rPr>
              <a:t>tenim</a:t>
            </a:r>
            <a:r>
              <a:rPr lang="es-ES" sz="1000" dirty="0" smtClean="0">
                <a:latin typeface="Arial" charset="0"/>
                <a:cs typeface="+mn-cs"/>
              </a:rPr>
              <a:t> </a:t>
            </a:r>
            <a:r>
              <a:rPr lang="es-ES" sz="1000" dirty="0" err="1" smtClean="0">
                <a:latin typeface="Arial" charset="0"/>
                <a:cs typeface="+mn-cs"/>
              </a:rPr>
              <a:t>temps</a:t>
            </a:r>
            <a:r>
              <a:rPr lang="es-ES" sz="1000" dirty="0" smtClean="0">
                <a:latin typeface="Arial" charset="0"/>
                <a:cs typeface="+mn-cs"/>
              </a:rPr>
              <a:t> per </a:t>
            </a:r>
            <a:r>
              <a:rPr lang="es-ES" sz="1000" dirty="0" err="1" smtClean="0">
                <a:latin typeface="Arial" charset="0"/>
                <a:cs typeface="+mn-cs"/>
              </a:rPr>
              <a:t>procés</a:t>
            </a:r>
            <a:r>
              <a:rPr lang="es-ES" sz="1000" dirty="0" smtClean="0">
                <a:latin typeface="Arial" charset="0"/>
                <a:cs typeface="+mn-cs"/>
              </a:rPr>
              <a:t> </a:t>
            </a:r>
            <a:r>
              <a:rPr lang="es-ES" sz="1000" dirty="0" err="1" smtClean="0">
                <a:latin typeface="Arial" charset="0"/>
                <a:cs typeface="+mn-cs"/>
              </a:rPr>
              <a:t>analític</a:t>
            </a:r>
            <a:r>
              <a:rPr lang="es-ES" sz="1000" dirty="0" smtClean="0">
                <a:latin typeface="Arial" charset="0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sz="1000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1000" dirty="0" smtClean="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BD283B-6E07-9448-A9B0-B8D3B30378A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Ments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anteriors</a:t>
            </a:r>
            <a:r>
              <a:rPr lang="en-US" dirty="0" smtClean="0">
                <a:cs typeface="+mn-cs"/>
              </a:rPr>
              <a:t>: </a:t>
            </a:r>
            <a:r>
              <a:rPr lang="en-US" dirty="0" err="1" smtClean="0">
                <a:cs typeface="+mn-cs"/>
              </a:rPr>
              <a:t>instintiva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intuitiva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emocional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analítica</a:t>
            </a:r>
            <a:r>
              <a:rPr lang="en-US" dirty="0" smtClean="0">
                <a:cs typeface="+mn-cs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633-1EA9-8C41-9AA3-4D0CB1A8AF57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5048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189157-8F84-3248-9970-059ECB4BE072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75837" y="685838"/>
            <a:ext cx="5107960" cy="342918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Marcador de notas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a-ES" sz="800" smtClean="0">
                <a:latin typeface="Calibri" charset="0"/>
                <a:cs typeface="+mn-cs"/>
              </a:rPr>
              <a:t>●Procés deliberat per </a:t>
            </a:r>
            <a:r>
              <a:rPr lang="ca-ES" sz="800" b="1" smtClean="0">
                <a:latin typeface="Calibri" charset="0"/>
                <a:cs typeface="+mn-cs"/>
              </a:rPr>
              <a:t>trencar amb la rutina</a:t>
            </a:r>
            <a:r>
              <a:rPr lang="ca-ES" sz="800" smtClean="0">
                <a:latin typeface="Calibri" charset="0"/>
                <a:cs typeface="+mn-cs"/>
              </a:rPr>
              <a:t>. ●Representar un </a:t>
            </a:r>
            <a:r>
              <a:rPr lang="ca-ES" sz="800" b="1" smtClean="0">
                <a:latin typeface="Calibri" charset="0"/>
                <a:cs typeface="+mn-cs"/>
              </a:rPr>
              <a:t>rol/paper </a:t>
            </a:r>
            <a:r>
              <a:rPr lang="ca-ES" sz="800" smtClean="0">
                <a:latin typeface="Calibri" charset="0"/>
                <a:cs typeface="+mn-cs"/>
              </a:rPr>
              <a:t>i deixar l</a:t>
            </a:r>
            <a:r>
              <a:rPr lang="ca-ES" sz="800" i="1" smtClean="0">
                <a:latin typeface="Calibri" charset="0"/>
                <a:cs typeface="+mn-cs"/>
              </a:rPr>
              <a:t>'ego </a:t>
            </a:r>
            <a:r>
              <a:rPr lang="ca-ES" sz="800" smtClean="0">
                <a:latin typeface="Calibri" charset="0"/>
                <a:cs typeface="+mn-cs"/>
              </a:rPr>
              <a:t>de</a:t>
            </a:r>
          </a:p>
          <a:p>
            <a:pPr eaLnBrk="1" hangingPunct="1">
              <a:defRPr/>
            </a:pPr>
            <a:r>
              <a:rPr lang="ca-ES" sz="800" smtClean="0">
                <a:latin typeface="Calibri" charset="0"/>
                <a:cs typeface="+mn-cs"/>
              </a:rPr>
              <a:t>banda.</a:t>
            </a:r>
          </a:p>
          <a:p>
            <a:pPr marL="0" lvl="1" eaLnBrk="1" hangingPunct="1">
              <a:defRPr/>
            </a:pPr>
            <a:r>
              <a:rPr lang="ca-ES" sz="1900" smtClean="0"/>
              <a:t>“</a:t>
            </a:r>
            <a:r>
              <a:rPr lang="ca-ES" altLang="ja-JP" sz="1900" smtClean="0"/>
              <a:t>Ponerse un determinado sombrero</a:t>
            </a:r>
            <a:r>
              <a:rPr lang="ca-ES" sz="1900" smtClean="0"/>
              <a:t>”</a:t>
            </a:r>
            <a:r>
              <a:rPr lang="ca-ES" altLang="ja-JP" sz="1900" smtClean="0"/>
              <a:t> significa asumir y actuar bajo el rol establecido por dicho sombrero.</a:t>
            </a:r>
          </a:p>
          <a:p>
            <a:pPr eaLnBrk="1" hangingPunct="1">
              <a:defRPr/>
            </a:pPr>
            <a:endParaRPr lang="ca-ES" sz="80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sz="800" smtClean="0">
                <a:latin typeface="Calibri" charset="0"/>
                <a:cs typeface="+mn-cs"/>
              </a:rPr>
              <a:t>●Exemple de </a:t>
            </a:r>
            <a:r>
              <a:rPr lang="ca-ES" sz="800" b="1" smtClean="0">
                <a:latin typeface="Calibri" charset="0"/>
                <a:cs typeface="+mn-cs"/>
              </a:rPr>
              <a:t>resolució creativa </a:t>
            </a:r>
            <a:r>
              <a:rPr lang="ca-ES" sz="800" smtClean="0">
                <a:latin typeface="Calibri" charset="0"/>
                <a:cs typeface="+mn-cs"/>
              </a:rPr>
              <a:t>de conflictes i/o búsqueda de sol·lucions.</a:t>
            </a:r>
          </a:p>
          <a:p>
            <a:pPr eaLnBrk="1" hangingPunct="1">
              <a:defRPr/>
            </a:pPr>
            <a:endParaRPr lang="ca-ES" sz="80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sz="900" b="1" smtClean="0">
                <a:cs typeface="+mn-cs"/>
              </a:rPr>
              <a:t>Consignas</a:t>
            </a:r>
            <a:r>
              <a:rPr lang="ca-ES" sz="800" b="1" smtClean="0">
                <a:cs typeface="+mn-cs"/>
              </a:rPr>
              <a:t>: </a:t>
            </a:r>
            <a:r>
              <a:rPr lang="ca-ES" sz="800" smtClean="0">
                <a:cs typeface="+mn-cs"/>
              </a:rPr>
              <a:t>Es necesario referirse a los sombreros por su color y nunca por su función</a:t>
            </a:r>
          </a:p>
          <a:p>
            <a:pPr eaLnBrk="1" hangingPunct="1">
              <a:defRPr/>
            </a:pPr>
            <a:endParaRPr lang="ca-ES" sz="800" smtClean="0">
              <a:cs typeface="+mn-cs"/>
            </a:endParaRPr>
          </a:p>
          <a:p>
            <a:pPr eaLnBrk="1" hangingPunct="1">
              <a:defRPr/>
            </a:pPr>
            <a:r>
              <a:rPr lang="ca-ES" sz="800" smtClean="0">
                <a:cs typeface="+mn-cs"/>
              </a:rPr>
              <a:t>Diferenciar aspectes emocionals, optimistes, etc., modificant l’estil tradicional de pensament, per trobar diferents punts de vista.</a:t>
            </a:r>
          </a:p>
          <a:p>
            <a:pPr eaLnBrk="1" hangingPunct="1">
              <a:defRPr/>
            </a:pPr>
            <a:endParaRPr lang="ca-ES" sz="800" smtClean="0">
              <a:latin typeface="Calibri" charset="0"/>
              <a:cs typeface="+mn-cs"/>
            </a:endParaRPr>
          </a:p>
        </p:txBody>
      </p:sp>
      <p:sp>
        <p:nvSpPr>
          <p:cNvPr id="66563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65A86D84-8F59-844D-BE1A-BE81A8A69521}" type="slidenum">
              <a:rPr lang="es-ES" sz="1200" smtClean="0"/>
              <a:pPr>
                <a:defRPr/>
              </a:pPr>
              <a:t>24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2100" b="1" dirty="0" smtClean="0">
                <a:latin typeface="Arial" charset="0"/>
              </a:rPr>
              <a:t>Concepte</a:t>
            </a:r>
            <a:r>
              <a:rPr lang="ca-ES" sz="1900" b="1" dirty="0" smtClean="0">
                <a:latin typeface="Arial" charset="0"/>
              </a:rPr>
              <a:t>: </a:t>
            </a:r>
            <a:r>
              <a:rPr lang="ca-ES" sz="1900" dirty="0" smtClean="0">
                <a:latin typeface="Arial" charset="0"/>
              </a:rPr>
              <a:t>deixar l’ego de banda, al representar un rol concret. </a:t>
            </a:r>
            <a:r>
              <a:rPr lang="ca-ES" sz="1900" b="1" dirty="0" smtClean="0">
                <a:latin typeface="Arial" charset="0"/>
              </a:rPr>
              <a:t>  </a:t>
            </a:r>
            <a:r>
              <a:rPr lang="ca-ES" sz="1900" dirty="0" smtClean="0">
                <a:latin typeface="Arial" charset="0"/>
              </a:rPr>
              <a:t>P</a:t>
            </a:r>
            <a:r>
              <a:rPr lang="es-ES" sz="1900" dirty="0" smtClean="0">
                <a:latin typeface="Arial" charset="0"/>
              </a:rPr>
              <a:t>e</a:t>
            </a:r>
            <a:r>
              <a:rPr lang="ca-ES" sz="1900" dirty="0" err="1" smtClean="0">
                <a:latin typeface="Arial" charset="0"/>
              </a:rPr>
              <a:t>rmet</a:t>
            </a:r>
            <a:r>
              <a:rPr lang="ca-ES" sz="1900" dirty="0" smtClean="0">
                <a:latin typeface="Arial" charset="0"/>
              </a:rPr>
              <a:t> usar “tipus de pensaments” per separat.</a:t>
            </a: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1900" dirty="0" smtClean="0"/>
              <a:t>Exemple de </a:t>
            </a:r>
            <a:r>
              <a:rPr lang="ca-ES" sz="1900" b="1" dirty="0" smtClean="0"/>
              <a:t>resolució creativa </a:t>
            </a:r>
            <a:r>
              <a:rPr lang="ca-ES" sz="1900" dirty="0" smtClean="0"/>
              <a:t>de conflictes i/o cerca de solucions.</a:t>
            </a:r>
          </a:p>
          <a:p>
            <a:pPr marL="571500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2100" dirty="0" smtClean="0">
              <a:latin typeface="Arial" charset="0"/>
              <a:cs typeface="+mn-cs"/>
            </a:endParaRP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2100" b="1" dirty="0" smtClean="0">
                <a:latin typeface="Arial" charset="0"/>
              </a:rPr>
              <a:t>Metodologia</a:t>
            </a:r>
            <a:r>
              <a:rPr lang="ca-ES" sz="1900" b="1" dirty="0" smtClean="0">
                <a:latin typeface="Arial" charset="0"/>
              </a:rPr>
              <a:t>: </a:t>
            </a:r>
            <a:r>
              <a:rPr lang="ca-ES" sz="1900" dirty="0" smtClean="0">
                <a:latin typeface="Arial" charset="0"/>
              </a:rPr>
              <a:t>grupal. Cada membre es posa un barret i pensa sobre el problema plantejat, segons les normes establertes pel color d’aquest.  Discussió grupal.</a:t>
            </a: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900" dirty="0" smtClean="0">
              <a:latin typeface="Arial" charset="0"/>
            </a:endParaRP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900" b="1" dirty="0" smtClean="0">
              <a:latin typeface="Arial" charset="0"/>
            </a:endParaRP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2100" b="1" dirty="0" smtClean="0">
                <a:latin typeface="Arial" charset="0"/>
              </a:rPr>
              <a:t>Utilitat</a:t>
            </a:r>
            <a:r>
              <a:rPr lang="ca-ES" sz="1900" b="1" dirty="0" smtClean="0">
                <a:latin typeface="Arial" charset="0"/>
              </a:rPr>
              <a:t>: </a:t>
            </a:r>
            <a:r>
              <a:rPr lang="ca-ES" sz="1900" dirty="0" smtClean="0">
                <a:latin typeface="Arial" charset="0"/>
              </a:rPr>
              <a:t>descodificar idees des de diferents punts de vista.</a:t>
            </a:r>
          </a:p>
          <a:p>
            <a:pPr marL="1295400" lvl="2" indent="-381000"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a-ES" sz="1900" dirty="0" smtClean="0">
                <a:latin typeface="Arial" charset="0"/>
              </a:rPr>
              <a:t>El pensar se transforma en un joc</a:t>
            </a:r>
          </a:p>
          <a:p>
            <a:pPr marL="1295400" lvl="2" indent="-381000"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a-ES" sz="1900" dirty="0" smtClean="0">
                <a:latin typeface="Arial" charset="0"/>
              </a:rPr>
              <a:t>Permet estudiar una idea i analitzar-la a fons.</a:t>
            </a:r>
          </a:p>
          <a:p>
            <a:pPr marL="381000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500" dirty="0" smtClean="0">
              <a:cs typeface="+mn-cs"/>
            </a:endParaRPr>
          </a:p>
          <a:p>
            <a:pPr marL="381000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500" dirty="0" smtClean="0">
                <a:cs typeface="+mn-cs"/>
              </a:rPr>
              <a:t>Analitzar cada una de les idees proposades amb els 6 barrets de pensar. Es canvien 3 vegades.</a:t>
            </a:r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500" u="sng" dirty="0" smtClean="0"/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500" u="sng" dirty="0" err="1" smtClean="0"/>
              <a:t>Sombrero</a:t>
            </a:r>
            <a:r>
              <a:rPr lang="ca-ES" sz="1500" u="sng" dirty="0" smtClean="0"/>
              <a:t> Blanco</a:t>
            </a:r>
            <a:r>
              <a:rPr lang="ca-ES" sz="1500" dirty="0" smtClean="0"/>
              <a:t>: implica </a:t>
            </a:r>
            <a:r>
              <a:rPr lang="ca-ES" sz="1500" dirty="0" err="1" smtClean="0"/>
              <a:t>neutralidad</a:t>
            </a:r>
            <a:r>
              <a:rPr lang="ca-ES" sz="1500" dirty="0" smtClean="0"/>
              <a:t> </a:t>
            </a:r>
            <a:r>
              <a:rPr lang="ca-ES" sz="1500" dirty="0" err="1" smtClean="0"/>
              <a:t>y</a:t>
            </a:r>
            <a:r>
              <a:rPr lang="ca-ES" sz="1500" dirty="0" smtClean="0"/>
              <a:t> conducta </a:t>
            </a:r>
            <a:r>
              <a:rPr lang="ca-ES" sz="1500" dirty="0" err="1" smtClean="0"/>
              <a:t>objetiva</a:t>
            </a:r>
            <a:r>
              <a:rPr lang="ca-ES" sz="1500" dirty="0" smtClean="0"/>
              <a:t>.  </a:t>
            </a:r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500" u="sng" dirty="0" err="1" smtClean="0"/>
              <a:t>Sombrero</a:t>
            </a:r>
            <a:r>
              <a:rPr lang="ca-ES" sz="1500" u="sng" dirty="0" smtClean="0"/>
              <a:t> Rojo</a:t>
            </a:r>
            <a:r>
              <a:rPr lang="ca-ES" sz="1500" dirty="0" smtClean="0"/>
              <a:t>: </a:t>
            </a:r>
            <a:r>
              <a:rPr lang="ca-ES" sz="1500" dirty="0" err="1" smtClean="0"/>
              <a:t>sugiere</a:t>
            </a:r>
            <a:r>
              <a:rPr lang="ca-ES" sz="1500" dirty="0" smtClean="0"/>
              <a:t> emociones, </a:t>
            </a:r>
            <a:r>
              <a:rPr lang="ca-ES" sz="1500" dirty="0" err="1" smtClean="0"/>
              <a:t>sentimientos</a:t>
            </a:r>
            <a:r>
              <a:rPr lang="ca-ES" sz="1500" dirty="0" smtClean="0"/>
              <a:t> </a:t>
            </a:r>
            <a:r>
              <a:rPr lang="ca-ES" sz="1500" dirty="0" err="1" smtClean="0"/>
              <a:t>y</a:t>
            </a:r>
            <a:r>
              <a:rPr lang="ca-ES" sz="1500" dirty="0" smtClean="0"/>
              <a:t> </a:t>
            </a:r>
            <a:r>
              <a:rPr lang="ca-ES" sz="1500" dirty="0" err="1" smtClean="0"/>
              <a:t>aspectos</a:t>
            </a:r>
            <a:r>
              <a:rPr lang="ca-ES" sz="1500" dirty="0" smtClean="0"/>
              <a:t> no </a:t>
            </a:r>
            <a:r>
              <a:rPr lang="ca-ES" sz="1500" dirty="0" err="1" smtClean="0"/>
              <a:t>racionales</a:t>
            </a:r>
            <a:r>
              <a:rPr lang="ca-ES" sz="1500" dirty="0" smtClean="0"/>
              <a:t>.  </a:t>
            </a:r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500" u="sng" dirty="0" err="1" smtClean="0"/>
              <a:t>Sombrero</a:t>
            </a:r>
            <a:r>
              <a:rPr lang="ca-ES" sz="1500" u="sng" dirty="0" smtClean="0"/>
              <a:t> Negro</a:t>
            </a:r>
            <a:r>
              <a:rPr lang="ca-ES" sz="1500" dirty="0" smtClean="0"/>
              <a:t>: </a:t>
            </a:r>
            <a:r>
              <a:rPr lang="ca-ES" sz="1500" dirty="0" err="1" smtClean="0"/>
              <a:t>abarca</a:t>
            </a:r>
            <a:r>
              <a:rPr lang="ca-ES" sz="1500" dirty="0" smtClean="0"/>
              <a:t> los </a:t>
            </a:r>
            <a:r>
              <a:rPr lang="ca-ES" sz="1500" dirty="0" err="1" smtClean="0"/>
              <a:t>aspectos</a:t>
            </a:r>
            <a:r>
              <a:rPr lang="ca-ES" sz="1500" dirty="0" smtClean="0"/>
              <a:t> </a:t>
            </a:r>
            <a:r>
              <a:rPr lang="ca-ES" sz="1500" dirty="0" err="1" smtClean="0"/>
              <a:t>negativos</a:t>
            </a:r>
            <a:r>
              <a:rPr lang="ca-ES" sz="1500" dirty="0" smtClean="0"/>
              <a:t>, lo </a:t>
            </a:r>
            <a:r>
              <a:rPr lang="ca-ES" sz="1500" dirty="0" err="1" smtClean="0"/>
              <a:t>sombrío</a:t>
            </a:r>
            <a:r>
              <a:rPr lang="ca-ES" sz="1500" dirty="0" smtClean="0"/>
              <a:t>, lo </a:t>
            </a:r>
            <a:r>
              <a:rPr lang="ca-ES" sz="1500" dirty="0" err="1" smtClean="0"/>
              <a:t>pesimista</a:t>
            </a:r>
            <a:r>
              <a:rPr lang="ca-ES" sz="1500" dirty="0" smtClean="0"/>
              <a:t>.  </a:t>
            </a:r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500" u="sng" dirty="0" err="1" smtClean="0"/>
              <a:t>Sombrero</a:t>
            </a:r>
            <a:r>
              <a:rPr lang="ca-ES" sz="1500" u="sng" dirty="0" smtClean="0"/>
              <a:t> </a:t>
            </a:r>
            <a:r>
              <a:rPr lang="ca-ES" sz="1500" u="sng" dirty="0" err="1" smtClean="0"/>
              <a:t>Amarillo</a:t>
            </a:r>
            <a:r>
              <a:rPr lang="ca-ES" sz="1500" dirty="0" smtClean="0"/>
              <a:t>: es optimista e involucra los </a:t>
            </a:r>
            <a:r>
              <a:rPr lang="ca-ES" sz="1500" dirty="0" err="1" smtClean="0"/>
              <a:t>aspectos</a:t>
            </a:r>
            <a:r>
              <a:rPr lang="ca-ES" sz="1500" dirty="0" smtClean="0"/>
              <a:t> </a:t>
            </a:r>
            <a:r>
              <a:rPr lang="ca-ES" sz="1500" dirty="0" err="1" smtClean="0"/>
              <a:t>positivos</a:t>
            </a:r>
            <a:r>
              <a:rPr lang="ca-ES" sz="1500" dirty="0" smtClean="0"/>
              <a:t>.  </a:t>
            </a:r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500" u="sng" dirty="0" err="1" smtClean="0"/>
              <a:t>Sombrero</a:t>
            </a:r>
            <a:r>
              <a:rPr lang="ca-ES" sz="1500" u="sng" dirty="0" smtClean="0"/>
              <a:t> </a:t>
            </a:r>
            <a:r>
              <a:rPr lang="ca-ES" sz="1500" u="sng" dirty="0" err="1" smtClean="0"/>
              <a:t>Verde</a:t>
            </a:r>
            <a:r>
              <a:rPr lang="ca-ES" sz="1500" dirty="0" smtClean="0"/>
              <a:t>: indica </a:t>
            </a:r>
            <a:r>
              <a:rPr lang="ca-ES" sz="1500" dirty="0" err="1" smtClean="0"/>
              <a:t>creatividad</a:t>
            </a:r>
            <a:r>
              <a:rPr lang="ca-ES" sz="1500" dirty="0" smtClean="0"/>
              <a:t> </a:t>
            </a:r>
            <a:r>
              <a:rPr lang="ca-ES" sz="1500" dirty="0" err="1" smtClean="0"/>
              <a:t>y</a:t>
            </a:r>
            <a:r>
              <a:rPr lang="ca-ES" sz="1500" dirty="0" smtClean="0"/>
              <a:t> </a:t>
            </a:r>
            <a:r>
              <a:rPr lang="ca-ES" sz="1500" dirty="0" err="1" smtClean="0"/>
              <a:t>nuevas</a:t>
            </a:r>
            <a:r>
              <a:rPr lang="ca-ES" sz="1500" dirty="0" smtClean="0"/>
              <a:t> </a:t>
            </a:r>
            <a:r>
              <a:rPr lang="ca-ES" sz="1500" dirty="0" err="1" smtClean="0"/>
              <a:t>ideas</a:t>
            </a:r>
            <a:r>
              <a:rPr lang="ca-ES" sz="1500" dirty="0" smtClean="0"/>
              <a:t>. Busca </a:t>
            </a:r>
            <a:r>
              <a:rPr lang="ca-ES" sz="1500" dirty="0" err="1" smtClean="0"/>
              <a:t>alternativas</a:t>
            </a:r>
            <a:r>
              <a:rPr lang="ca-ES" sz="1500" dirty="0" smtClean="0"/>
              <a:t>.  </a:t>
            </a:r>
            <a:endParaRPr lang="ca-ES" sz="1500" u="sng" dirty="0" smtClean="0"/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500" u="sng" dirty="0" err="1" smtClean="0"/>
              <a:t>Sombrero</a:t>
            </a:r>
            <a:r>
              <a:rPr lang="ca-ES" sz="1500" u="sng" dirty="0" smtClean="0"/>
              <a:t> </a:t>
            </a:r>
            <a:r>
              <a:rPr lang="ca-ES" sz="1500" u="sng" dirty="0" err="1" smtClean="0"/>
              <a:t>Azul</a:t>
            </a:r>
            <a:r>
              <a:rPr lang="ca-ES" sz="1500" dirty="0" smtClean="0"/>
              <a:t>: </a:t>
            </a:r>
            <a:r>
              <a:rPr lang="ca-ES" sz="1500" dirty="0" err="1" smtClean="0"/>
              <a:t>relacionado</a:t>
            </a:r>
            <a:r>
              <a:rPr lang="ca-ES" sz="1500" dirty="0" smtClean="0"/>
              <a:t> con el control </a:t>
            </a:r>
            <a:r>
              <a:rPr lang="ca-ES" sz="1500" dirty="0" err="1" smtClean="0"/>
              <a:t>y</a:t>
            </a:r>
            <a:r>
              <a:rPr lang="ca-ES" sz="1500" dirty="0" smtClean="0"/>
              <a:t> </a:t>
            </a:r>
            <a:r>
              <a:rPr lang="ca-ES" sz="1500" dirty="0" err="1" smtClean="0"/>
              <a:t>organización</a:t>
            </a:r>
            <a:r>
              <a:rPr lang="ca-ES" sz="1500" dirty="0" smtClean="0"/>
              <a:t> del </a:t>
            </a:r>
            <a:r>
              <a:rPr lang="ca-ES" sz="1500" dirty="0" err="1" smtClean="0"/>
              <a:t>proceso</a:t>
            </a:r>
            <a:r>
              <a:rPr lang="ca-ES" sz="1500" dirty="0" smtClean="0"/>
              <a:t> del </a:t>
            </a:r>
            <a:r>
              <a:rPr lang="ca-ES" sz="1500" dirty="0" err="1" smtClean="0"/>
              <a:t>pensamiento</a:t>
            </a:r>
            <a:r>
              <a:rPr lang="ca-ES" sz="1500" dirty="0" smtClean="0"/>
              <a:t>. </a:t>
            </a:r>
            <a:r>
              <a:rPr lang="ca-ES" sz="1500" dirty="0" err="1" smtClean="0"/>
              <a:t>Está</a:t>
            </a:r>
            <a:r>
              <a:rPr lang="ca-ES" sz="1500" dirty="0" smtClean="0"/>
              <a:t> por arriba de los </a:t>
            </a:r>
            <a:r>
              <a:rPr lang="ca-ES" sz="1500" dirty="0" err="1" smtClean="0"/>
              <a:t>otros</a:t>
            </a:r>
            <a:r>
              <a:rPr lang="ca-ES" sz="1500" dirty="0" smtClean="0"/>
              <a:t>. </a:t>
            </a:r>
            <a:r>
              <a:rPr lang="ca-ES" sz="1500" dirty="0" err="1" smtClean="0"/>
              <a:t>Permite</a:t>
            </a:r>
            <a:r>
              <a:rPr lang="ca-ES" sz="1500" dirty="0" smtClean="0"/>
              <a:t> la </a:t>
            </a:r>
            <a:r>
              <a:rPr lang="ca-ES" sz="1500" dirty="0" err="1" smtClean="0"/>
              <a:t>visión</a:t>
            </a:r>
            <a:r>
              <a:rPr lang="ca-ES" sz="1500" dirty="0" smtClean="0"/>
              <a:t> global.  </a:t>
            </a:r>
          </a:p>
          <a:p>
            <a:pPr eaLnBrk="1" hangingPunct="1">
              <a:defRPr/>
            </a:pPr>
            <a:endParaRPr lang="ca-ES" dirty="0">
              <a:cs typeface="+mn-cs"/>
            </a:endParaRPr>
          </a:p>
        </p:txBody>
      </p:sp>
      <p:sp>
        <p:nvSpPr>
          <p:cNvPr id="68611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5C3805DC-88B1-B244-8339-9401FAC22838}" type="slidenum">
              <a:rPr lang="es-ES" sz="1200" smtClean="0"/>
              <a:pPr>
                <a:defRPr/>
              </a:pPr>
              <a:t>25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a-ES" sz="800" dirty="0" smtClean="0">
                <a:latin typeface="Calibri" charset="0"/>
                <a:cs typeface="+mn-cs"/>
              </a:rPr>
              <a:t>No són antagònics </a:t>
            </a:r>
            <a:r>
              <a:rPr lang="ca-ES" sz="800" dirty="0" err="1" smtClean="0">
                <a:latin typeface="Calibri" charset="0"/>
                <a:cs typeface="+mn-cs"/>
              </a:rPr>
              <a:t>sino</a:t>
            </a:r>
            <a:r>
              <a:rPr lang="ca-ES" sz="800" dirty="0" smtClean="0">
                <a:latin typeface="Calibri" charset="0"/>
                <a:cs typeface="+mn-cs"/>
              </a:rPr>
              <a:t> complementaris.</a:t>
            </a:r>
          </a:p>
          <a:p>
            <a:pPr eaLnBrk="1" hangingPunct="1">
              <a:defRPr/>
            </a:pPr>
            <a:endParaRPr lang="ca-ES" sz="800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sz="800" dirty="0" smtClean="0">
                <a:latin typeface="Calibri" charset="0"/>
                <a:cs typeface="+mn-cs"/>
              </a:rPr>
              <a:t>El replantegem en diferent ordre.</a:t>
            </a:r>
          </a:p>
          <a:p>
            <a:pPr eaLnBrk="1" hangingPunct="1">
              <a:defRPr/>
            </a:pPr>
            <a:r>
              <a:rPr lang="fr-FR" sz="800" dirty="0" err="1" smtClean="0">
                <a:latin typeface="Calibri" charset="0"/>
                <a:cs typeface="+mn-cs"/>
              </a:rPr>
              <a:t>Pensament</a:t>
            </a:r>
            <a:r>
              <a:rPr lang="fr-FR" sz="800" dirty="0" smtClean="0">
                <a:latin typeface="Calibri" charset="0"/>
                <a:cs typeface="+mn-cs"/>
              </a:rPr>
              <a:t> </a:t>
            </a:r>
            <a:r>
              <a:rPr lang="fr-FR" sz="800" dirty="0" err="1" smtClean="0">
                <a:latin typeface="Calibri" charset="0"/>
                <a:cs typeface="+mn-cs"/>
              </a:rPr>
              <a:t>lateral</a:t>
            </a:r>
            <a:r>
              <a:rPr lang="fr-FR" sz="800" dirty="0" smtClean="0">
                <a:latin typeface="Calibri" charset="0"/>
                <a:cs typeface="+mn-cs"/>
              </a:rPr>
              <a:t>/ divergent: Per </a:t>
            </a:r>
            <a:r>
              <a:rPr lang="fr-FR" sz="800" dirty="0" err="1" smtClean="0">
                <a:latin typeface="Calibri" charset="0"/>
                <a:cs typeface="+mn-cs"/>
              </a:rPr>
              <a:t>enfocar</a:t>
            </a:r>
            <a:r>
              <a:rPr lang="fr-FR" sz="800" dirty="0" smtClean="0">
                <a:latin typeface="Calibri" charset="0"/>
                <a:cs typeface="+mn-cs"/>
              </a:rPr>
              <a:t> </a:t>
            </a:r>
            <a:r>
              <a:rPr lang="fr-FR" sz="800" dirty="0" err="1" smtClean="0">
                <a:latin typeface="Calibri" charset="0"/>
                <a:cs typeface="+mn-cs"/>
              </a:rPr>
              <a:t>problemàtiques</a:t>
            </a:r>
            <a:r>
              <a:rPr lang="fr-FR" sz="800" dirty="0" smtClean="0">
                <a:latin typeface="Calibri" charset="0"/>
                <a:cs typeface="+mn-cs"/>
              </a:rPr>
              <a:t>, </a:t>
            </a:r>
            <a:r>
              <a:rPr lang="fr-FR" sz="800" dirty="0" err="1" smtClean="0">
                <a:latin typeface="Calibri" charset="0"/>
                <a:cs typeface="+mn-cs"/>
              </a:rPr>
              <a:t>situacions</a:t>
            </a:r>
            <a:r>
              <a:rPr lang="fr-FR" sz="800" dirty="0" smtClean="0">
                <a:latin typeface="Calibri" charset="0"/>
                <a:cs typeface="+mn-cs"/>
              </a:rPr>
              <a:t> i </a:t>
            </a:r>
            <a:r>
              <a:rPr lang="fr-FR" sz="800" dirty="0" err="1" smtClean="0">
                <a:latin typeface="Calibri" charset="0"/>
                <a:cs typeface="+mn-cs"/>
              </a:rPr>
              <a:t>recerca</a:t>
            </a:r>
            <a:endParaRPr lang="fr-FR" sz="800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es-ES_tradnl" sz="800" dirty="0" smtClean="0">
                <a:latin typeface="Calibri" charset="0"/>
                <a:cs typeface="+mn-cs"/>
              </a:rPr>
              <a:t>de </a:t>
            </a:r>
            <a:r>
              <a:rPr lang="es-ES_tradnl" sz="800" dirty="0" err="1" smtClean="0">
                <a:latin typeface="Calibri" charset="0"/>
                <a:cs typeface="+mn-cs"/>
              </a:rPr>
              <a:t>sol·lucions</a:t>
            </a:r>
            <a:endParaRPr lang="es-ES_tradnl" sz="800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endParaRPr lang="es-ES_tradnl" sz="800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es-ES_tradnl" sz="800" dirty="0" err="1" smtClean="0">
                <a:latin typeface="Calibri" charset="0"/>
                <a:cs typeface="+mn-cs"/>
              </a:rPr>
              <a:t>Pensament</a:t>
            </a:r>
            <a:r>
              <a:rPr lang="es-ES_tradnl" sz="800" dirty="0" smtClean="0">
                <a:latin typeface="Calibri" charset="0"/>
                <a:cs typeface="+mn-cs"/>
              </a:rPr>
              <a:t> vertical/ </a:t>
            </a:r>
            <a:r>
              <a:rPr lang="es-ES_tradnl" sz="800" dirty="0" err="1" smtClean="0">
                <a:latin typeface="Calibri" charset="0"/>
                <a:cs typeface="+mn-cs"/>
              </a:rPr>
              <a:t>convergent</a:t>
            </a:r>
            <a:r>
              <a:rPr lang="es-ES_tradnl" sz="800" dirty="0" smtClean="0">
                <a:latin typeface="Calibri" charset="0"/>
                <a:cs typeface="+mn-cs"/>
              </a:rPr>
              <a:t>: </a:t>
            </a:r>
            <a:r>
              <a:rPr lang="es-ES_tradnl" sz="800" dirty="0" err="1" smtClean="0">
                <a:latin typeface="Calibri" charset="0"/>
                <a:cs typeface="+mn-cs"/>
              </a:rPr>
              <a:t>Sel·lecció</a:t>
            </a:r>
            <a:r>
              <a:rPr lang="es-ES_tradnl" sz="800" dirty="0" smtClean="0">
                <a:latin typeface="Calibri" charset="0"/>
                <a:cs typeface="+mn-cs"/>
              </a:rPr>
              <a:t> i </a:t>
            </a:r>
            <a:r>
              <a:rPr lang="es-ES_tradnl" sz="800" dirty="0" err="1" smtClean="0">
                <a:latin typeface="Calibri" charset="0"/>
                <a:cs typeface="+mn-cs"/>
              </a:rPr>
              <a:t>el·laboració</a:t>
            </a:r>
            <a:r>
              <a:rPr lang="es-ES_tradnl" sz="800" dirty="0" smtClean="0">
                <a:latin typeface="Calibri" charset="0"/>
                <a:cs typeface="+mn-cs"/>
              </a:rPr>
              <a:t> final de les </a:t>
            </a:r>
            <a:r>
              <a:rPr lang="es-ES_tradnl" sz="800" dirty="0" err="1" smtClean="0">
                <a:latin typeface="Calibri" charset="0"/>
                <a:cs typeface="+mn-cs"/>
              </a:rPr>
              <a:t>sol·lucions</a:t>
            </a:r>
            <a:endParaRPr lang="ca-ES" sz="800" dirty="0" smtClean="0">
              <a:latin typeface="Calibri" charset="0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a-ES" sz="800" b="1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a-ES" sz="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a-ES" dirty="0" smtClean="0">
                <a:latin typeface="Arial"/>
                <a:cs typeface="Arial"/>
              </a:rPr>
              <a:t>En el pensament vertical les categories, classificacions i etiquetes són fixes, en el pensament lateral no ho són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a-ES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a-ES" sz="800" dirty="0" smtClean="0"/>
              <a:t>Ens hem de violentar, sortir de l’establert. </a:t>
            </a:r>
          </a:p>
          <a:p>
            <a:pPr marL="533400" indent="-5334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800" dirty="0" smtClean="0"/>
          </a:p>
          <a:p>
            <a:pPr marL="533400" indent="-5334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800" dirty="0" smtClean="0"/>
              <a:t>L’humor és lateral.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a-ES" b="1" dirty="0" smtClean="0">
              <a:latin typeface="Arial"/>
              <a:cs typeface="Arial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F59ED5-58F1-5A47-AF05-9B6B314279C2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95400" lvl="2" indent="-381000" algn="just" eaLnBrk="1" fontAlgn="auto" hangingPunct="1">
              <a:buFontTx/>
              <a:buChar char="-"/>
              <a:defRPr/>
            </a:pPr>
            <a:r>
              <a:rPr lang="ca-ES" sz="1800" dirty="0" smtClean="0"/>
              <a:t>BISOCIACIÓ: metàfores, </a:t>
            </a:r>
            <a:r>
              <a:rPr lang="ca-ES" sz="1800" dirty="0" err="1" smtClean="0"/>
              <a:t>sinèctica</a:t>
            </a:r>
            <a:r>
              <a:rPr lang="ca-ES" sz="1800" dirty="0" smtClean="0"/>
              <a:t>... </a:t>
            </a:r>
          </a:p>
          <a:p>
            <a:pPr lvl="2" algn="just" eaLnBrk="1" fontAlgn="auto" hangingPunct="1">
              <a:defRPr/>
            </a:pPr>
            <a:endParaRPr lang="ca-ES" sz="1800" dirty="0" smtClean="0"/>
          </a:p>
          <a:p>
            <a:pPr marL="1295400" marR="0" lvl="2" indent="-3810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a-ES" sz="2100" u="sng" dirty="0" smtClean="0"/>
              <a:t>Principi del desordre</a:t>
            </a:r>
            <a:r>
              <a:rPr lang="ca-ES" sz="2100" dirty="0" smtClean="0"/>
              <a:t>: </a:t>
            </a:r>
            <a:r>
              <a:rPr lang="ca-ES" sz="2100" dirty="0" err="1" smtClean="0"/>
              <a:t>brainstorming</a:t>
            </a:r>
            <a:r>
              <a:rPr lang="ca-ES" sz="2100" dirty="0" smtClean="0"/>
              <a:t>. </a:t>
            </a:r>
            <a:r>
              <a:rPr lang="ca-ES" sz="1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Teoria del caos: </a:t>
            </a:r>
            <a:r>
              <a:rPr lang="ca-ES" sz="1200" dirty="0" smtClean="0">
                <a:latin typeface="Arial" charset="0"/>
              </a:rPr>
              <a:t>realitat com un tot on el canvi de qualsevol factor afecta a la globalitat. </a:t>
            </a:r>
          </a:p>
          <a:p>
            <a:pPr marL="533400" indent="-5334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2000" dirty="0" smtClean="0">
                <a:latin typeface="Arial" charset="0"/>
                <a:cs typeface="+mn-cs"/>
              </a:rPr>
              <a:t>L’atzar juga un paper molt important.  </a:t>
            </a:r>
          </a:p>
          <a:p>
            <a:pPr marL="914400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1200" dirty="0">
              <a:latin typeface="+mn-lt"/>
            </a:endParaRPr>
          </a:p>
        </p:txBody>
      </p:sp>
      <p:sp>
        <p:nvSpPr>
          <p:cNvPr id="41987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DC975068-2E03-1B48-9F3D-3CD21579DDF3}" type="slidenum">
              <a:rPr lang="es-ES" sz="1200" smtClean="0"/>
              <a:pPr>
                <a:defRPr/>
              </a:pPr>
              <a:t>27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Marcador de notas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a-ES" smtClean="0">
                <a:cs typeface="+mn-cs"/>
              </a:rPr>
              <a:t>La idea mai ve, s’ha de sortir a buscar-la.</a:t>
            </a:r>
          </a:p>
          <a:p>
            <a:pPr eaLnBrk="1" hangingPunct="1">
              <a:defRPr/>
            </a:pPr>
            <a:endParaRPr lang="ca-ES" smtClean="0">
              <a:cs typeface="+mn-cs"/>
            </a:endParaRPr>
          </a:p>
          <a:p>
            <a:pPr eaLnBrk="1" hangingPunct="1">
              <a:defRPr/>
            </a:pPr>
            <a:r>
              <a:rPr lang="ca-ES" smtClean="0">
                <a:cs typeface="+mn-cs"/>
              </a:rPr>
              <a:t>FLUIDESA: brainstorming.</a:t>
            </a:r>
          </a:p>
          <a:p>
            <a:pPr eaLnBrk="1" hangingPunct="1">
              <a:defRPr/>
            </a:pPr>
            <a:r>
              <a:rPr lang="ca-ES" smtClean="0">
                <a:cs typeface="+mn-cs"/>
              </a:rPr>
              <a:t>FLEXIBILITAT: . Ex. </a:t>
            </a:r>
            <a:r>
              <a:rPr lang="ca-ES" b="1" smtClean="0">
                <a:cs typeface="+mn-cs"/>
              </a:rPr>
              <a:t>Ús d’Analogies</a:t>
            </a:r>
            <a:r>
              <a:rPr lang="ca-ES" smtClean="0">
                <a:cs typeface="+mn-cs"/>
              </a:rPr>
              <a:t>, o </a:t>
            </a:r>
            <a:r>
              <a:rPr lang="ca-ES" b="1" smtClean="0">
                <a:cs typeface="+mn-cs"/>
              </a:rPr>
              <a:t>el judici.  </a:t>
            </a:r>
            <a:endParaRPr lang="ca-ES" smtClean="0">
              <a:cs typeface="+mn-cs"/>
            </a:endParaRPr>
          </a:p>
          <a:p>
            <a:pPr eaLnBrk="1" hangingPunct="1">
              <a:defRPr/>
            </a:pPr>
            <a:r>
              <a:rPr lang="ca-ES" smtClean="0">
                <a:cs typeface="+mn-cs"/>
              </a:rPr>
              <a:t>ORIGINAL</a:t>
            </a:r>
          </a:p>
          <a:p>
            <a:pPr eaLnBrk="1" hangingPunct="1">
              <a:defRPr/>
            </a:pPr>
            <a:r>
              <a:rPr lang="ca-ES" smtClean="0">
                <a:cs typeface="+mn-cs"/>
              </a:rPr>
              <a:t>ELABORACIÓ: 6 sombreros i prospectiva.</a:t>
            </a:r>
          </a:p>
          <a:p>
            <a:pPr eaLnBrk="1" hangingPunct="1">
              <a:defRPr/>
            </a:pPr>
            <a:endParaRPr lang="ca-ES" smtClean="0">
              <a:latin typeface="Calibri" charset="0"/>
              <a:cs typeface="+mn-cs"/>
            </a:endParaRPr>
          </a:p>
        </p:txBody>
      </p:sp>
      <p:sp>
        <p:nvSpPr>
          <p:cNvPr id="44035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AAAC2B8E-E1D6-A543-934A-72A5DEDB7C9F}" type="slidenum">
              <a:rPr lang="es-ES" sz="1200" smtClean="0"/>
              <a:pPr>
                <a:defRPr/>
              </a:pPr>
              <a:t>28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Marcador de notas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ca-ES" b="1" dirty="0" smtClean="0">
                <a:latin typeface="Calibri" charset="0"/>
                <a:cs typeface="+mn-cs"/>
              </a:rPr>
              <a:t>Objectius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 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Descriure (hipotèticament) aquest nou tipus de consumidor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Detectar una nova línia de negoci per aquests nous “nòmades” que es traslladi i bellugui amb ells (descartar espaï físic fixe...).Podeu optar per “innovar” el concepte dels ja existents o quelcom totalment nou .Pensar en altres paràmetres que os donin “valor afegit”.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endParaRPr lang="ca-ES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endParaRPr lang="ca-ES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Plantejament del problema: </a:t>
            </a: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Context general d’aquesta generació:  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no te un treball per tota la vida ni ben remunerat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ha de desenvolupar tasques allunyades o inferiors per las que s’ha format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err="1" smtClean="0">
                <a:latin typeface="Calibri" charset="0"/>
                <a:cs typeface="+mn-cs"/>
              </a:rPr>
              <a:t>vivenda</a:t>
            </a:r>
            <a:r>
              <a:rPr lang="ca-ES" dirty="0" smtClean="0">
                <a:latin typeface="Calibri" charset="0"/>
                <a:cs typeface="+mn-cs"/>
              </a:rPr>
              <a:t> compartida 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el seu entorn familiar i social esta en constant canvi i moviment 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concepte nòmada de vida (llocs de treball allunyats de les ciutats d’origen, desplaçaments constants per motius de feina /familiars...)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visió global del mon i xarxes socials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tot es belluga, res roman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 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Cicles vitals: </a:t>
            </a:r>
            <a:r>
              <a:rPr lang="ca-ES" dirty="0" err="1" smtClean="0">
                <a:latin typeface="Calibri" charset="0"/>
                <a:cs typeface="+mn-cs"/>
              </a:rPr>
              <a:t>adultescents</a:t>
            </a:r>
            <a:r>
              <a:rPr lang="ca-ES" dirty="0" smtClean="0">
                <a:latin typeface="Calibri" charset="0"/>
                <a:cs typeface="+mn-cs"/>
              </a:rPr>
              <a:t>/ natius digitals...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Valors/ Actitud: indignació </a:t>
            </a:r>
            <a:r>
              <a:rPr lang="ca-ES" dirty="0" err="1" smtClean="0">
                <a:latin typeface="Calibri" charset="0"/>
                <a:cs typeface="+mn-cs"/>
              </a:rPr>
              <a:t>vs</a:t>
            </a:r>
            <a:r>
              <a:rPr lang="ca-ES" dirty="0" smtClean="0">
                <a:latin typeface="Calibri" charset="0"/>
                <a:cs typeface="+mn-cs"/>
              </a:rPr>
              <a:t> conformisme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Nous models d’unitat familiar.</a:t>
            </a: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r>
              <a:rPr lang="ca-ES" dirty="0" smtClean="0">
                <a:latin typeface="Calibri" charset="0"/>
                <a:cs typeface="+mn-cs"/>
              </a:rPr>
              <a:t>Què s’adapta a ell? Els canvis tecnològics, més flexibles. Telèfon mòbil, internet, portàtils, </a:t>
            </a:r>
            <a:r>
              <a:rPr lang="ca-ES" i="1" dirty="0" err="1" smtClean="0">
                <a:latin typeface="Calibri" charset="0"/>
                <a:cs typeface="+mn-cs"/>
              </a:rPr>
              <a:t>Tablets</a:t>
            </a:r>
            <a:r>
              <a:rPr lang="ca-ES" dirty="0" smtClean="0">
                <a:latin typeface="Calibri" charset="0"/>
                <a:cs typeface="+mn-cs"/>
              </a:rPr>
              <a:t>...</a:t>
            </a:r>
            <a:r>
              <a:rPr lang="es-ES_tradnl" dirty="0" smtClean="0">
                <a:latin typeface="Calibri" charset="0"/>
                <a:cs typeface="+mn-cs"/>
              </a:rPr>
              <a:t> </a:t>
            </a:r>
          </a:p>
          <a:p>
            <a:pPr eaLnBrk="1" hangingPunct="1">
              <a:defRPr/>
            </a:pP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endParaRPr lang="es-ES_tradnl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endParaRPr lang="ca-ES" dirty="0" smtClean="0">
              <a:latin typeface="Calibri" charset="0"/>
              <a:cs typeface="+mn-cs"/>
            </a:endParaRPr>
          </a:p>
        </p:txBody>
      </p:sp>
      <p:sp>
        <p:nvSpPr>
          <p:cNvPr id="47107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764633B4-CC20-F345-9518-6531F0358147}" type="slidenum">
              <a:rPr lang="es-ES" sz="1200" smtClean="0"/>
              <a:pPr>
                <a:defRPr/>
              </a:pPr>
              <a:t>29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a-ES" dirty="0" smtClean="0">
                <a:cs typeface="+mn-cs"/>
              </a:rPr>
              <a:t>Tècnica d’excitació</a:t>
            </a:r>
          </a:p>
          <a:p>
            <a:pPr eaLnBrk="1" hangingPunct="1">
              <a:defRPr/>
            </a:pPr>
            <a:endParaRPr lang="ca-ES" dirty="0" smtClean="0"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smtClean="0">
                <a:latin typeface="Arial" charset="0"/>
                <a:cs typeface="+mn-cs"/>
              </a:rPr>
              <a:t>Es processa al sistema de recompensa cerebral. </a:t>
            </a:r>
          </a:p>
          <a:p>
            <a:pPr eaLnBrk="1" hangingPunct="1">
              <a:defRPr/>
            </a:pPr>
            <a:endParaRPr lang="ca-ES" dirty="0" smtClean="0"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 smtClean="0">
                <a:latin typeface="Arial" charset="0"/>
                <a:cs typeface="+mn-cs"/>
              </a:rPr>
              <a:t>Generació d’idees, no quedar-se amb una única resposta. </a:t>
            </a:r>
            <a:r>
              <a:rPr lang="ca-ES" sz="1200" u="sng" dirty="0" smtClean="0">
                <a:latin typeface="Arial" charset="0"/>
                <a:cs typeface="+mn-cs"/>
              </a:rPr>
              <a:t>Tècniques d’excitació</a:t>
            </a:r>
            <a:r>
              <a:rPr lang="ca-ES" sz="1200" dirty="0" smtClean="0">
                <a:latin typeface="Arial" charset="0"/>
                <a:cs typeface="+mn-cs"/>
              </a:rPr>
              <a:t>. Ex: </a:t>
            </a:r>
            <a:r>
              <a:rPr lang="ca-ES" sz="1200" i="1" dirty="0" err="1" smtClean="0">
                <a:latin typeface="Arial" charset="0"/>
                <a:cs typeface="+mn-cs"/>
              </a:rPr>
              <a:t>Brainstorming</a:t>
            </a:r>
            <a:r>
              <a:rPr lang="ca-ES" sz="1200" dirty="0" smtClean="0">
                <a:latin typeface="Arial" charset="0"/>
                <a:cs typeface="+mn-cs"/>
              </a:rPr>
              <a:t>.</a:t>
            </a:r>
          </a:p>
          <a:p>
            <a:pPr eaLnBrk="1" hangingPunct="1">
              <a:defRPr/>
            </a:pPr>
            <a:endParaRPr lang="ca-ES" dirty="0" smtClean="0"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9B70E5-937F-9D4C-9931-5568277DE49A}" type="slidenum">
              <a:rPr lang="es-ES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err="1" smtClean="0"/>
              <a:t>Sinèctica</a:t>
            </a:r>
            <a:r>
              <a:rPr lang="ca-ES" dirty="0" smtClean="0"/>
              <a:t>. </a:t>
            </a:r>
            <a:r>
              <a:rPr lang="ca-ES" sz="1200" dirty="0" smtClean="0">
                <a:latin typeface="Arial" charset="0"/>
                <a:cs typeface="+mn-cs"/>
              </a:rPr>
              <a:t>usa analogies i metàfores per canviar el marc de referència en el qual es cerca la solució d’un problema.</a:t>
            </a:r>
          </a:p>
          <a:p>
            <a:endParaRPr lang="ca-E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dirty="0" smtClean="0">
                <a:latin typeface="Arial" charset="0"/>
              </a:rPr>
              <a:t>Cerca tornar conegut l'estrany i tornar estrany el conegut. </a:t>
            </a:r>
            <a:endParaRPr lang="ca-ES" dirty="0" smtClean="0"/>
          </a:p>
          <a:p>
            <a:pPr marL="914400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b="1" dirty="0" smtClean="0">
                <a:latin typeface="Arial" charset="0"/>
              </a:rPr>
              <a:t>Utilitat:</a:t>
            </a:r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2000" dirty="0" smtClean="0">
                <a:latin typeface="Arial" charset="0"/>
              </a:rPr>
              <a:t>S’usa preferentment en grups entrenats, pel seu grau de dificultat.</a:t>
            </a:r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2000" dirty="0" smtClean="0">
                <a:latin typeface="Arial" charset="0"/>
              </a:rPr>
              <a:t>Va bé per readaptar i canviar empreses i organitzacions. </a:t>
            </a:r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2000" dirty="0" smtClean="0">
                <a:latin typeface="Arial" charset="0"/>
              </a:rPr>
              <a:t>Permet entendre quelcom que no coneixem mitjançant un altre que coneixem millor. </a:t>
            </a:r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633-1EA9-8C41-9AA3-4D0CB1A8AF57}" type="slidenum">
              <a:rPr lang="ca-ES" smtClean="0"/>
              <a:t>31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6725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186C0-18AF-3E4B-AD0E-A9B84179A2F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Hemisferi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esquerre</a:t>
            </a:r>
            <a:r>
              <a:rPr lang="en-US" sz="800" b="1" dirty="0" smtClean="0">
                <a:latin typeface="Arial" charset="0"/>
                <a:cs typeface="+mn-cs"/>
              </a:rPr>
              <a:t>. </a:t>
            </a:r>
            <a:r>
              <a:rPr lang="en-US" sz="800" dirty="0" smtClean="0">
                <a:latin typeface="Arial" charset="0"/>
                <a:cs typeface="+mn-cs"/>
              </a:rPr>
              <a:t> </a:t>
            </a:r>
            <a:r>
              <a:rPr lang="en-US" sz="800" dirty="0" err="1" smtClean="0">
                <a:latin typeface="Arial" charset="0"/>
                <a:cs typeface="+mn-cs"/>
              </a:rPr>
              <a:t>Cervell</a:t>
            </a:r>
            <a:r>
              <a:rPr lang="en-US" sz="800" dirty="0" smtClean="0">
                <a:latin typeface="Arial" charset="0"/>
                <a:cs typeface="+mn-cs"/>
              </a:rPr>
              <a:t> </a:t>
            </a:r>
            <a:r>
              <a:rPr lang="en-US" sz="800" dirty="0" err="1" smtClean="0">
                <a:latin typeface="Arial" charset="0"/>
                <a:cs typeface="+mn-cs"/>
              </a:rPr>
              <a:t>racional</a:t>
            </a:r>
            <a:endParaRPr lang="en-US" sz="800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800" i="0" dirty="0" smtClean="0">
              <a:latin typeface="Arial" charset="0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dirty="0" err="1" smtClean="0">
                <a:latin typeface="Arial" charset="0"/>
                <a:cs typeface="+mn-cs"/>
              </a:rPr>
              <a:t>És</a:t>
            </a:r>
            <a:r>
              <a:rPr lang="en-US" sz="800" i="0" dirty="0" smtClean="0">
                <a:latin typeface="Arial" charset="0"/>
                <a:cs typeface="+mn-cs"/>
              </a:rPr>
              <a:t> la part </a:t>
            </a:r>
            <a:r>
              <a:rPr lang="en-US" sz="800" i="0" dirty="0" err="1" smtClean="0">
                <a:latin typeface="Arial" charset="0"/>
                <a:cs typeface="+mn-cs"/>
              </a:rPr>
              <a:t>que</a:t>
            </a:r>
            <a:r>
              <a:rPr lang="en-US" sz="800" i="0" dirty="0" smtClean="0">
                <a:latin typeface="Arial" charset="0"/>
                <a:cs typeface="+mn-cs"/>
              </a:rPr>
              <a:t> </a:t>
            </a:r>
            <a:r>
              <a:rPr lang="en-US" sz="800" i="0" dirty="0" err="1" smtClean="0">
                <a:latin typeface="Arial" charset="0"/>
                <a:cs typeface="+mn-cs"/>
              </a:rPr>
              <a:t>més</a:t>
            </a:r>
            <a:r>
              <a:rPr lang="en-US" sz="800" i="0" dirty="0" smtClean="0">
                <a:latin typeface="Arial" charset="0"/>
                <a:cs typeface="+mn-cs"/>
              </a:rPr>
              <a:t> </a:t>
            </a:r>
            <a:r>
              <a:rPr lang="en-US" sz="800" i="0" dirty="0" err="1" smtClean="0">
                <a:latin typeface="Arial" charset="0"/>
                <a:cs typeface="+mn-cs"/>
              </a:rPr>
              <a:t>usem</a:t>
            </a:r>
            <a:r>
              <a:rPr lang="en-US" sz="800" i="0" dirty="0" smtClean="0">
                <a:latin typeface="Arial" charset="0"/>
                <a:cs typeface="+mn-cs"/>
              </a:rPr>
              <a:t> del </a:t>
            </a:r>
            <a:r>
              <a:rPr lang="en-US" sz="800" i="0" dirty="0" err="1" smtClean="0">
                <a:latin typeface="Arial" charset="0"/>
                <a:cs typeface="+mn-cs"/>
              </a:rPr>
              <a:t>cervell</a:t>
            </a:r>
            <a:r>
              <a:rPr lang="en-US" sz="800" i="0" dirty="0" smtClean="0">
                <a:latin typeface="Arial" charset="0"/>
                <a:cs typeface="+mn-cs"/>
              </a:rPr>
              <a:t>:</a:t>
            </a:r>
            <a:r>
              <a:rPr lang="en-US" sz="800" i="0" baseline="0" dirty="0" smtClean="0">
                <a:latin typeface="Arial" charset="0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i="0" baseline="0" dirty="0" smtClean="0">
              <a:latin typeface="Arial" charset="0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baseline="0" dirty="0" err="1" smtClean="0">
                <a:latin typeface="Arial" charset="0"/>
                <a:cs typeface="+mn-cs"/>
              </a:rPr>
              <a:t>Habilitats</a:t>
            </a:r>
            <a:r>
              <a:rPr lang="en-US" sz="800" i="0" baseline="0" dirty="0" smtClean="0">
                <a:latin typeface="Arial" charset="0"/>
                <a:cs typeface="+mn-cs"/>
              </a:rPr>
              <a:t> com: </a:t>
            </a:r>
            <a:r>
              <a:rPr lang="ca-ES" sz="800" dirty="0" smtClean="0">
                <a:latin typeface="Arial" charset="0"/>
                <a:cs typeface="+mn-cs"/>
              </a:rPr>
              <a:t>Habilitat per a discernir</a:t>
            </a:r>
            <a:r>
              <a:rPr lang="ca-ES" sz="800" dirty="0" smtClean="0">
                <a:latin typeface="TimesNewRomanMS" charset="0"/>
                <a:cs typeface="+mn-cs"/>
              </a:rPr>
              <a:t> </a:t>
            </a:r>
            <a:r>
              <a:rPr lang="ca-ES" sz="900" dirty="0" smtClean="0">
                <a:latin typeface="Arial" charset="0"/>
                <a:cs typeface="+mn-cs"/>
              </a:rPr>
              <a:t> </a:t>
            </a:r>
            <a:endParaRPr lang="ca-ES" sz="800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800" i="0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800" i="0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a-ES" sz="800" b="1" dirty="0" smtClean="0">
                <a:latin typeface="Arial" charset="0"/>
                <a:cs typeface="+mn-cs"/>
              </a:rPr>
              <a:t>Treballem mitjançant estratègies cognitives</a:t>
            </a:r>
            <a:r>
              <a:rPr lang="ca-ES" sz="800" dirty="0" smtClean="0">
                <a:latin typeface="Arial" charset="0"/>
                <a:cs typeface="+mn-cs"/>
              </a:rPr>
              <a:t>: formes de moure’s pel món que els facilita la feina.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800" dirty="0" smtClean="0">
                <a:latin typeface="Arial" charset="0"/>
                <a:cs typeface="+mn-cs"/>
              </a:rPr>
              <a:t>Trobar relacions: </a:t>
            </a:r>
            <a:r>
              <a:rPr lang="ca-ES" sz="800" u="sng" dirty="0" smtClean="0">
                <a:latin typeface="Arial" charset="0"/>
                <a:cs typeface="+mn-cs"/>
              </a:rPr>
              <a:t>Trobar interseccions</a:t>
            </a:r>
            <a:r>
              <a:rPr lang="ca-ES" sz="800" dirty="0" smtClean="0">
                <a:latin typeface="Arial" charset="0"/>
                <a:cs typeface="+mn-cs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ca-ES" sz="800" dirty="0" smtClean="0">
                <a:latin typeface="Arial" charset="0"/>
              </a:rPr>
              <a:t>Ordenar processos: organitzar la informació. Eliminar alternatives.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a-ES" sz="800" dirty="0" smtClean="0">
                <a:latin typeface="Arial" charset="0"/>
                <a:cs typeface="+mn-cs"/>
              </a:rPr>
              <a:t>Automatitza. Hem d</a:t>
            </a:r>
            <a:r>
              <a:rPr lang="ca-ES" altLang="ja-JP" sz="800" dirty="0" smtClean="0">
                <a:latin typeface="Arial"/>
                <a:cs typeface="+mn-cs"/>
              </a:rPr>
              <a:t>’</a:t>
            </a:r>
            <a:r>
              <a:rPr lang="ca-ES" sz="800" dirty="0" smtClean="0">
                <a:latin typeface="Arial" charset="0"/>
                <a:cs typeface="+mn-cs"/>
              </a:rPr>
              <a:t>evitar fixacions.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a-ES" sz="800" dirty="0" smtClean="0">
                <a:latin typeface="Arial" charset="0"/>
                <a:cs typeface="+mn-cs"/>
              </a:rPr>
              <a:t>És molt lent. No tenir pressa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a-ES" sz="800" dirty="0" smtClean="0">
                <a:latin typeface="Arial" charset="0"/>
                <a:cs typeface="+mn-cs"/>
              </a:rPr>
              <a:t>Treball per translació.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a-ES" sz="800" dirty="0" smtClean="0">
                <a:latin typeface="Arial" charset="0"/>
                <a:cs typeface="+mn-cs"/>
              </a:rPr>
              <a:t>Visualització de les solucions.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a-ES" sz="800" dirty="0" smtClean="0">
                <a:latin typeface="Arial" charset="0"/>
                <a:cs typeface="+mn-cs"/>
              </a:rPr>
              <a:t>Eliminar alternatives.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a-ES" sz="800" dirty="0" smtClean="0">
                <a:latin typeface="Arial" charset="0"/>
                <a:cs typeface="+mn-cs"/>
              </a:rPr>
              <a:t>Superar bloquejos mentals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a-ES" sz="800" dirty="0" err="1" smtClean="0">
                <a:latin typeface="Arial" charset="0"/>
                <a:cs typeface="+mn-cs"/>
              </a:rPr>
              <a:t>Empatitzar</a:t>
            </a:r>
            <a:r>
              <a:rPr lang="ca-ES" sz="800" dirty="0" smtClean="0">
                <a:latin typeface="Arial" charset="0"/>
                <a:cs typeface="+mn-cs"/>
              </a:rPr>
              <a:t>: Saber posar-se en la ment de l</a:t>
            </a:r>
            <a:r>
              <a:rPr lang="ca-ES" altLang="ja-JP" sz="800" dirty="0" smtClean="0">
                <a:latin typeface="Arial"/>
                <a:cs typeface="+mn-cs"/>
              </a:rPr>
              <a:t>’</a:t>
            </a:r>
            <a:r>
              <a:rPr lang="ca-ES" sz="800" dirty="0" smtClean="0">
                <a:latin typeface="Arial" charset="0"/>
                <a:cs typeface="+mn-cs"/>
              </a:rPr>
              <a:t>altre.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a-ES" sz="900" b="1" dirty="0" smtClean="0">
                <a:solidFill>
                  <a:srgbClr val="C612CC"/>
                </a:solidFill>
                <a:latin typeface="Arial" charset="0"/>
                <a:cs typeface="+mn-cs"/>
              </a:rPr>
              <a:t>Pensament lateral</a:t>
            </a:r>
            <a:endParaRPr lang="ca-ES" sz="900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900" dirty="0" smtClean="0">
                <a:latin typeface="Arial" charset="0"/>
                <a:cs typeface="+mn-cs"/>
              </a:rPr>
              <a:t>E</a:t>
            </a:r>
            <a:r>
              <a:rPr lang="ca-ES" sz="900" dirty="0" err="1" smtClean="0">
                <a:latin typeface="Arial" charset="0"/>
                <a:cs typeface="+mn-cs"/>
              </a:rPr>
              <a:t>tc</a:t>
            </a:r>
            <a:r>
              <a:rPr lang="ca-ES" sz="900" dirty="0" smtClean="0">
                <a:latin typeface="Arial" charset="0"/>
                <a:cs typeface="+mn-cs"/>
              </a:rPr>
              <a:t>.</a:t>
            </a:r>
            <a:endParaRPr lang="ca-ES" sz="1000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800" i="0" dirty="0" smtClean="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633-1EA9-8C41-9AA3-4D0CB1A8AF57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9377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3705A2-8B5A-1246-8D21-DE4885F2E32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NewRomanMS" charset="0"/>
                <a:cs typeface="+mn-cs"/>
              </a:rPr>
              <a:t>La </a:t>
            </a:r>
            <a:r>
              <a:rPr lang="en-US" dirty="0" err="1" smtClean="0">
                <a:latin typeface="TimesNewRomanMS" charset="0"/>
                <a:cs typeface="+mn-cs"/>
              </a:rPr>
              <a:t>ment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intuïtiva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funciona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amb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només</a:t>
            </a:r>
            <a:r>
              <a:rPr lang="en-US" dirty="0" smtClean="0">
                <a:latin typeface="TimesNewRomanMS" charset="0"/>
                <a:cs typeface="+mn-cs"/>
              </a:rPr>
              <a:t> 250 </a:t>
            </a:r>
            <a:r>
              <a:rPr lang="en-US" dirty="0" err="1" smtClean="0">
                <a:latin typeface="TimesNewRomanMS" charset="0"/>
                <a:cs typeface="+mn-cs"/>
              </a:rPr>
              <a:t>milisegonsi</a:t>
            </a:r>
            <a:r>
              <a:rPr lang="en-US" dirty="0" smtClean="0">
                <a:latin typeface="TimesNewRomanMS" charset="0"/>
                <a:cs typeface="+mn-cs"/>
              </a:rPr>
              <a:t> un </a:t>
            </a:r>
            <a:r>
              <a:rPr lang="en-US" dirty="0" err="1" smtClean="0">
                <a:latin typeface="TimesNewRomanMS" charset="0"/>
                <a:cs typeface="+mn-cs"/>
              </a:rPr>
              <a:t>excés</a:t>
            </a:r>
            <a:r>
              <a:rPr lang="en-US" dirty="0" smtClean="0">
                <a:latin typeface="TimesNewRomanMS" charset="0"/>
                <a:cs typeface="+mn-cs"/>
              </a:rPr>
              <a:t> de temps pot </a:t>
            </a:r>
            <a:r>
              <a:rPr lang="en-US" dirty="0" err="1" smtClean="0">
                <a:latin typeface="TimesNewRomanMS" charset="0"/>
                <a:cs typeface="+mn-cs"/>
              </a:rPr>
              <a:t>adulterar</a:t>
            </a:r>
            <a:r>
              <a:rPr lang="en-US" dirty="0" smtClean="0">
                <a:latin typeface="TimesNewRomanMS" charset="0"/>
                <a:cs typeface="+mn-cs"/>
              </a:rPr>
              <a:t>-la. La </a:t>
            </a:r>
            <a:r>
              <a:rPr lang="en-US" dirty="0" err="1" smtClean="0">
                <a:latin typeface="TimesNewRomanMS" charset="0"/>
                <a:cs typeface="+mn-cs"/>
              </a:rPr>
              <a:t>ment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lògica</a:t>
            </a:r>
            <a:r>
              <a:rPr lang="en-US" dirty="0" smtClean="0">
                <a:latin typeface="TimesNewRomanMS" charset="0"/>
                <a:cs typeface="+mn-cs"/>
              </a:rPr>
              <a:t>, en </a:t>
            </a:r>
            <a:r>
              <a:rPr lang="en-US" dirty="0" err="1" smtClean="0">
                <a:latin typeface="TimesNewRomanMS" charset="0"/>
                <a:cs typeface="+mn-cs"/>
              </a:rPr>
              <a:t>canvi</a:t>
            </a:r>
            <a:r>
              <a:rPr lang="en-US" dirty="0" smtClean="0">
                <a:latin typeface="TimesNewRomanMS" charset="0"/>
                <a:cs typeface="+mn-cs"/>
              </a:rPr>
              <a:t>, no </a:t>
            </a:r>
            <a:r>
              <a:rPr lang="en-US" dirty="0" err="1" smtClean="0">
                <a:latin typeface="TimesNewRomanMS" charset="0"/>
                <a:cs typeface="+mn-cs"/>
              </a:rPr>
              <a:t>vol</a:t>
            </a:r>
            <a:r>
              <a:rPr lang="en-US" dirty="0" smtClean="0">
                <a:latin typeface="TimesNewRomanMS" charset="0"/>
                <a:cs typeface="+mn-cs"/>
              </a:rPr>
              <a:t> presses </a:t>
            </a:r>
            <a:r>
              <a:rPr lang="en-US" dirty="0" err="1" smtClean="0">
                <a:latin typeface="TimesNewRomanMS" charset="0"/>
                <a:cs typeface="+mn-cs"/>
              </a:rPr>
              <a:t>i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perd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molta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eficàcia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quan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han</a:t>
            </a:r>
            <a:r>
              <a:rPr lang="en-US" dirty="0" smtClean="0">
                <a:latin typeface="TimesNewRomanMS" charset="0"/>
                <a:cs typeface="+mn-cs"/>
              </a:rPr>
              <a:t> d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err="1" smtClean="0">
                <a:latin typeface="TimesNewRomanMS" charset="0"/>
                <a:cs typeface="+mn-cs"/>
              </a:rPr>
              <a:t>anar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amb</a:t>
            </a:r>
            <a:r>
              <a:rPr lang="en-US" dirty="0" smtClean="0">
                <a:latin typeface="TimesNewRomanMS" charset="0"/>
                <a:cs typeface="+mn-cs"/>
              </a:rPr>
              <a:t> presses. Si </a:t>
            </a:r>
            <a:r>
              <a:rPr lang="en-US" dirty="0" err="1" smtClean="0">
                <a:latin typeface="TimesNewRomanMS" charset="0"/>
                <a:cs typeface="+mn-cs"/>
              </a:rPr>
              <a:t>estem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obligats</a:t>
            </a:r>
            <a:r>
              <a:rPr lang="en-US" dirty="0" smtClean="0">
                <a:latin typeface="TimesNewRomanMS" charset="0"/>
                <a:cs typeface="+mn-cs"/>
              </a:rPr>
              <a:t> a </a:t>
            </a:r>
            <a:r>
              <a:rPr lang="en-US" dirty="0" err="1" smtClean="0">
                <a:latin typeface="TimesNewRomanMS" charset="0"/>
                <a:cs typeface="+mn-cs"/>
              </a:rPr>
              <a:t>donar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respostes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ràpides</a:t>
            </a:r>
            <a:r>
              <a:rPr lang="en-US" dirty="0" smtClean="0">
                <a:latin typeface="TimesNewRomanMS" charset="0"/>
                <a:cs typeface="+mn-cs"/>
              </a:rPr>
              <a:t>, la </a:t>
            </a:r>
            <a:r>
              <a:rPr lang="en-US" dirty="0" err="1" smtClean="0">
                <a:latin typeface="TimesNewRomanMS" charset="0"/>
                <a:cs typeface="+mn-cs"/>
              </a:rPr>
              <a:t>qualitat</a:t>
            </a:r>
            <a:r>
              <a:rPr lang="en-US" dirty="0" smtClean="0">
                <a:latin typeface="TimesNewRomanMS" charset="0"/>
                <a:cs typeface="+mn-cs"/>
              </a:rPr>
              <a:t> de la </a:t>
            </a:r>
            <a:r>
              <a:rPr lang="en-US" dirty="0" err="1" smtClean="0">
                <a:latin typeface="TimesNewRomanMS" charset="0"/>
                <a:cs typeface="+mn-cs"/>
              </a:rPr>
              <a:t>ment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racional</a:t>
            </a:r>
            <a:r>
              <a:rPr lang="en-US" dirty="0" smtClean="0">
                <a:latin typeface="TimesNewRomanMS" charset="0"/>
                <a:cs typeface="+mn-cs"/>
              </a:rPr>
              <a:t> </a:t>
            </a:r>
            <a:r>
              <a:rPr lang="en-US" dirty="0" err="1" smtClean="0">
                <a:latin typeface="TimesNewRomanMS" charset="0"/>
                <a:cs typeface="+mn-cs"/>
              </a:rPr>
              <a:t>decau</a:t>
            </a:r>
            <a:r>
              <a:rPr lang="en-US" dirty="0" smtClean="0">
                <a:latin typeface="TimesNewRomanMS" charset="0"/>
                <a:cs typeface="+mn-cs"/>
              </a:rPr>
              <a:t> en </a:t>
            </a:r>
            <a:r>
              <a:rPr lang="en-US" dirty="0" err="1" smtClean="0">
                <a:latin typeface="TimesNewRomanMS" charset="0"/>
                <a:cs typeface="+mn-cs"/>
              </a:rPr>
              <a:t>picat</a:t>
            </a:r>
            <a:r>
              <a:rPr lang="en-US" dirty="0" smtClean="0">
                <a:latin typeface="TimesNewRomanMS" charset="0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 smtClean="0">
              <a:latin typeface="TimesNewRomanMS" charset="0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>
                <a:latin typeface="Cambria"/>
                <a:cs typeface="Cambria"/>
              </a:rPr>
              <a:t>¿Por qué los barberos de Blanes prefieren cortar el pelo a diez gordos antes que a un flaco?</a:t>
            </a:r>
          </a:p>
          <a:p>
            <a:pPr eaLnBrk="1" hangingPunct="1">
              <a:defRPr/>
            </a:pPr>
            <a:endParaRPr lang="en-US" dirty="0" smtClean="0">
              <a:latin typeface="TimesNewRoman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/>
              <a:t>Fixació funcional. Home = metge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8B8B0B-3167-3648-813A-F3DA6989598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48CD5-1AE9-BC45-9FBD-39C9C2A0A645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475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Tot </a:t>
            </a:r>
            <a:r>
              <a:rPr lang="en-US" dirty="0" err="1" smtClean="0">
                <a:cs typeface="+mn-cs"/>
              </a:rPr>
              <a:t>això</a:t>
            </a:r>
            <a:r>
              <a:rPr lang="en-US" dirty="0" smtClean="0">
                <a:cs typeface="+mn-cs"/>
              </a:rPr>
              <a:t>, </a:t>
            </a:r>
            <a:r>
              <a:rPr lang="en-US" dirty="0" err="1" smtClean="0">
                <a:cs typeface="+mn-cs"/>
              </a:rPr>
              <a:t>és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perquè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automatitzem</a:t>
            </a:r>
            <a:r>
              <a:rPr lang="en-US" baseline="0" dirty="0" smtClean="0">
                <a:cs typeface="+mn-cs"/>
              </a:rPr>
              <a:t> </a:t>
            </a:r>
            <a:r>
              <a:rPr lang="en-US" baseline="0" dirty="0" err="1" smtClean="0">
                <a:cs typeface="+mn-cs"/>
              </a:rPr>
              <a:t>formes</a:t>
            </a:r>
            <a:r>
              <a:rPr lang="en-US" baseline="0" dirty="0" smtClean="0">
                <a:cs typeface="+mn-cs"/>
              </a:rPr>
              <a:t> de </a:t>
            </a:r>
            <a:r>
              <a:rPr lang="en-US" baseline="0" dirty="0" err="1" smtClean="0">
                <a:cs typeface="+mn-cs"/>
              </a:rPr>
              <a:t>pensar</a:t>
            </a:r>
            <a:r>
              <a:rPr lang="en-US" baseline="0" dirty="0" smtClean="0">
                <a:cs typeface="+mn-cs"/>
              </a:rPr>
              <a:t>.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Superar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bloquejos</a:t>
            </a:r>
            <a:r>
              <a:rPr lang="en-US" dirty="0" smtClean="0">
                <a:cs typeface="+mn-cs"/>
              </a:rPr>
              <a:t>.</a:t>
            </a:r>
            <a:endParaRPr lang="en-US" sz="800" i="1" dirty="0" smtClean="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C287D2-97A6-0645-A5E8-95005F87DDD1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Marcador de notas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s-ES" dirty="0" smtClean="0">
              <a:latin typeface="Calibri" charset="0"/>
              <a:cs typeface="+mn-cs"/>
            </a:endParaRPr>
          </a:p>
        </p:txBody>
      </p:sp>
      <p:sp>
        <p:nvSpPr>
          <p:cNvPr id="19459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67616394-5CC1-C947-88EC-B1582C8607B5}" type="slidenum">
              <a:rPr lang="es-ES" sz="1200" smtClean="0"/>
              <a:pPr>
                <a:defRPr/>
              </a:pPr>
              <a:t>5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marR="0" indent="-533400" algn="just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1400" dirty="0" smtClean="0">
              <a:solidFill>
                <a:schemeClr val="accent6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8109B7-7A38-D44F-BFFB-3B1425CE081A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8109B7-7A38-D44F-BFFB-3B1425CE081A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F633-1EA9-8C41-9AA3-4D0CB1A8AF57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887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Marcador de notas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ca-ES" dirty="0">
              <a:latin typeface="Calibri" charset="0"/>
            </a:endParaRPr>
          </a:p>
        </p:txBody>
      </p:sp>
      <p:sp>
        <p:nvSpPr>
          <p:cNvPr id="39939" name="Marcador de número de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fld id="{C53DF3AA-601B-3F4A-B82D-591F9663FC77}" type="slidenum">
              <a:rPr lang="es-ES" sz="1200"/>
              <a:pPr>
                <a:defRPr/>
              </a:pPr>
              <a:t>10</a:t>
            </a:fld>
            <a:endParaRPr lang="es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2B1AA-C367-A54C-BA06-9E969BEE00DC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674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E0F209A-ABA6-D244-B69F-614867CA57F5}" type="datetimeFigureOut">
              <a:rPr lang="es-ES" smtClean="0"/>
              <a:t>31/10/13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EB579FE-F17E-F44D-AD5C-E83B5E8E2CA1}" type="slidenum">
              <a:rPr lang="ca-ES" smtClean="0"/>
              <a:t>‹Nr.›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://www.mibamuseum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eo.com/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gif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jet.com/mindmanager/" TargetMode="External"/><Relationship Id="rId4" Type="http://schemas.openxmlformats.org/officeDocument/2006/relationships/hyperlink" Target="http://www.xmind.net/" TargetMode="External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ertvinyals.wordpress.com" TargetMode="External"/><Relationship Id="rId4" Type="http://schemas.openxmlformats.org/officeDocument/2006/relationships/hyperlink" Target="http://www.Linkedin.com/albertvinyalsro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MhNpo5O_g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nomia.es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://www.youtube.com/watch?v=NlOpnMalSA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b="1" dirty="0"/>
              <a:t>Taller  de pensament creatiu</a:t>
            </a:r>
            <a:r>
              <a:rPr lang="es-ES_tradnl" dirty="0"/>
              <a:t/>
            </a:r>
            <a:br>
              <a:rPr lang="es-ES_tradnl" dirty="0"/>
            </a:b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2762" y="5513923"/>
            <a:ext cx="8229600" cy="48768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a-ES" sz="1800" dirty="0"/>
              <a:t> </a:t>
            </a:r>
            <a:endParaRPr lang="es-ES_tradnl" sz="1800" dirty="0"/>
          </a:p>
          <a:p>
            <a:pPr marL="0" indent="0" algn="r">
              <a:buNone/>
            </a:pPr>
            <a:r>
              <a:rPr lang="ca-ES" sz="1800" b="1" dirty="0"/>
              <a:t>Albert Vinyals i Ros </a:t>
            </a:r>
            <a:endParaRPr lang="ca-ES" sz="1800" b="1" dirty="0" smtClean="0"/>
          </a:p>
          <a:p>
            <a:pPr marL="0" indent="0" algn="r">
              <a:buNone/>
            </a:pPr>
            <a:r>
              <a:rPr lang="ca-ES" sz="1800" dirty="0" err="1" smtClean="0"/>
              <a:t>Psicocreatiu</a:t>
            </a:r>
            <a:r>
              <a:rPr lang="ca-ES" sz="1800" dirty="0" smtClean="0"/>
              <a:t>.  </a:t>
            </a:r>
            <a:r>
              <a:rPr lang="ca-ES" sz="1800" dirty="0"/>
              <a:t>Professor de psicologia del consumidor a ESCODI i la UAB. </a:t>
            </a:r>
            <a:r>
              <a:rPr lang="es-ES_tradnl" sz="1800" dirty="0" smtClean="0"/>
              <a:t> </a:t>
            </a:r>
            <a:endParaRPr lang="es-ES_tradnl" sz="1800" dirty="0"/>
          </a:p>
          <a:p>
            <a:pPr algn="r"/>
            <a:endParaRPr lang="ca-ES" sz="1800" dirty="0"/>
          </a:p>
        </p:txBody>
      </p:sp>
      <p:pic>
        <p:nvPicPr>
          <p:cNvPr id="4" name="Picture 6" descr="grandes-inventos-tbo.gif                                       00099F20&#10;Mac Injury                     BEF7B47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34533"/>
            <a:ext cx="4709055" cy="47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15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96900" y="-216015"/>
            <a:ext cx="8655050" cy="6437312"/>
          </a:xfrm>
        </p:spPr>
        <p:txBody>
          <a:bodyPr/>
          <a:lstStyle/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9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9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2500" dirty="0" smtClean="0">
                <a:solidFill>
                  <a:srgbClr val="FF0000"/>
                </a:solidFill>
                <a:latin typeface="Arial" charset="0"/>
                <a:cs typeface="+mn-cs"/>
              </a:rPr>
              <a:t>Resolució de problemes en el procés creatiu:</a:t>
            </a:r>
            <a:endParaRPr lang="ca-ES" sz="2500" b="1" dirty="0" smtClean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ca-ES" b="1" dirty="0" smtClean="0">
                <a:latin typeface="Arial" charset="0"/>
                <a:cs typeface="+mn-cs"/>
              </a:rPr>
              <a:t>Preparació</a:t>
            </a:r>
            <a:r>
              <a:rPr lang="ca-ES" dirty="0" smtClean="0">
                <a:latin typeface="Arial" charset="0"/>
                <a:cs typeface="+mn-cs"/>
              </a:rPr>
              <a:t>: Manipulació mental.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ca-ES" b="1" dirty="0" smtClean="0">
                <a:latin typeface="Arial" charset="0"/>
                <a:cs typeface="+mn-cs"/>
              </a:rPr>
              <a:t>Incubació</a:t>
            </a:r>
            <a:r>
              <a:rPr lang="ca-ES" dirty="0" smtClean="0">
                <a:latin typeface="Arial" charset="0"/>
                <a:cs typeface="+mn-cs"/>
              </a:rPr>
              <a:t>: l’inconscient “atén” el problema. 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ca-ES" b="1" dirty="0" smtClean="0">
                <a:latin typeface="Arial" charset="0"/>
                <a:cs typeface="+mn-cs"/>
              </a:rPr>
              <a:t>Il·luminació-</a:t>
            </a:r>
            <a:r>
              <a:rPr lang="ca-ES" b="1" i="1" dirty="0" err="1" smtClean="0">
                <a:latin typeface="Arial" charset="0"/>
                <a:cs typeface="+mn-cs"/>
              </a:rPr>
              <a:t>insight</a:t>
            </a:r>
            <a:r>
              <a:rPr lang="ca-ES" dirty="0" smtClean="0">
                <a:latin typeface="Arial" charset="0"/>
                <a:cs typeface="+mn-cs"/>
              </a:rPr>
              <a:t>: </a:t>
            </a:r>
            <a:r>
              <a:rPr lang="ca-ES" dirty="0" err="1" smtClean="0">
                <a:latin typeface="Arial" charset="0"/>
                <a:cs typeface="+mn-cs"/>
              </a:rPr>
              <a:t>Reordar</a:t>
            </a:r>
            <a:r>
              <a:rPr lang="ca-ES" dirty="0" smtClean="0">
                <a:latin typeface="Arial" charset="0"/>
                <a:cs typeface="+mn-cs"/>
              </a:rPr>
              <a:t> per solucionar el problema.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ca-ES" b="1" dirty="0" smtClean="0">
                <a:latin typeface="Arial" charset="0"/>
                <a:cs typeface="+mn-cs"/>
              </a:rPr>
              <a:t>Verificació</a:t>
            </a:r>
            <a:r>
              <a:rPr lang="ca-ES" dirty="0" smtClean="0">
                <a:latin typeface="Arial" charset="0"/>
                <a:cs typeface="+mn-cs"/>
              </a:rPr>
              <a:t>: elaborar, perfeccionar i revisar.  </a:t>
            </a:r>
          </a:p>
          <a:p>
            <a:pPr marL="457200" indent="-457200" algn="just" eaLnBrk="1" fontAlgn="auto" hangingPunct="1">
              <a:lnSpc>
                <a:spcPct val="120000"/>
              </a:lnSpc>
              <a:spcAft>
                <a:spcPts val="0"/>
              </a:spcAft>
              <a:buSzPct val="80000"/>
              <a:buFont typeface="+mj-lt"/>
              <a:buAutoNum type="arabicPeriod"/>
              <a:defRPr/>
            </a:pPr>
            <a:r>
              <a:rPr lang="ca-ES" b="1" dirty="0" smtClean="0">
                <a:latin typeface="Arial" charset="0"/>
                <a:cs typeface="+mn-cs"/>
              </a:rPr>
              <a:t>Aplicació</a:t>
            </a:r>
            <a:r>
              <a:rPr lang="ca-ES" dirty="0" smtClean="0">
                <a:latin typeface="Arial" charset="0"/>
                <a:cs typeface="+mn-cs"/>
              </a:rPr>
              <a:t>: praxis.  </a:t>
            </a:r>
            <a:endParaRPr lang="ca-ES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5" name="Flecha curva 4"/>
          <p:cNvSpPr/>
          <p:nvPr/>
        </p:nvSpPr>
        <p:spPr bwMode="auto">
          <a:xfrm>
            <a:off x="0" y="3997332"/>
            <a:ext cx="1042988" cy="1655763"/>
          </a:xfrm>
          <a:prstGeom prst="ben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Flecha curva 5"/>
          <p:cNvSpPr/>
          <p:nvPr/>
        </p:nvSpPr>
        <p:spPr bwMode="auto">
          <a:xfrm>
            <a:off x="6732588" y="4221163"/>
            <a:ext cx="1511300" cy="2160587"/>
          </a:xfrm>
          <a:prstGeom prst="ben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Flecha curvada hacia abajo 6"/>
          <p:cNvSpPr/>
          <p:nvPr/>
        </p:nvSpPr>
        <p:spPr bwMode="auto">
          <a:xfrm rot="16200000">
            <a:off x="-551867" y="1667740"/>
            <a:ext cx="1808459" cy="576265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ca-ES" dirty="0"/>
          </a:p>
        </p:txBody>
      </p:sp>
      <p:sp>
        <p:nvSpPr>
          <p:cNvPr id="8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40491" y="4159185"/>
            <a:ext cx="5136718" cy="109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r>
              <a:rPr lang="ca-ES" sz="3600" b="1" dirty="0" smtClean="0">
                <a:solidFill>
                  <a:srgbClr val="FF0000"/>
                </a:solidFill>
                <a:cs typeface="Arial" charset="0"/>
              </a:rPr>
              <a:t>e) Seguir un mètode</a:t>
            </a: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endParaRPr lang="ca-ES" sz="36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0" name="Imagen 1" descr="Captura de pantalla 2012-04-05 a las 11.05.44.png"/>
          <p:cNvPicPr>
            <a:picLocks noChangeAspect="1"/>
          </p:cNvPicPr>
          <p:nvPr/>
        </p:nvPicPr>
        <p:blipFill>
          <a:blip r:embed="rId3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46" y="2933509"/>
            <a:ext cx="2802433" cy="394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3075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162800" y="6019800"/>
            <a:ext cx="1981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>
                <a:solidFill>
                  <a:schemeClr val="bg1"/>
                </a:solidFill>
                <a:cs typeface="+mn-cs"/>
              </a:rPr>
              <a:t>“Niños” - C de C</a:t>
            </a:r>
          </a:p>
          <a:p>
            <a:pPr algn="r">
              <a:spcBef>
                <a:spcPct val="50000"/>
              </a:spcBef>
              <a:defRPr/>
            </a:pPr>
            <a:r>
              <a:rPr lang="en-US" sz="1200" b="1">
                <a:solidFill>
                  <a:schemeClr val="bg1"/>
                </a:solidFill>
                <a:cs typeface="+mn-cs"/>
              </a:rPr>
              <a:t>Plata del Club de Creativos 2004</a:t>
            </a:r>
            <a:endParaRPr lang="en-US" sz="1100" b="1">
              <a:solidFill>
                <a:schemeClr val="bg1"/>
              </a:solidFill>
              <a:cs typeface="+mn-cs"/>
            </a:endParaRPr>
          </a:p>
        </p:txBody>
      </p:sp>
      <p:pic>
        <p:nvPicPr>
          <p:cNvPr id="2" name="Imagen 1" descr="1-VIETN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68" y="-1"/>
            <a:ext cx="6223921" cy="793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ángulo 3"/>
          <p:cNvSpPr>
            <a:spLocks noChangeArrowheads="1"/>
          </p:cNvSpPr>
          <p:nvPr/>
        </p:nvSpPr>
        <p:spPr bwMode="auto">
          <a:xfrm>
            <a:off x="468313" y="490477"/>
            <a:ext cx="8712200" cy="163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endParaRPr lang="ca-ES" sz="2200" dirty="0">
              <a:solidFill>
                <a:srgbClr val="FFFF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r>
              <a:rPr lang="ca-ES" sz="3500" b="1" dirty="0">
                <a:solidFill>
                  <a:srgbClr val="FF0000"/>
                </a:solidFill>
                <a:cs typeface="Arial" charset="0"/>
              </a:rPr>
              <a:t>f</a:t>
            </a:r>
            <a:r>
              <a:rPr lang="ca-ES" sz="3500" b="1" dirty="0" smtClean="0">
                <a:solidFill>
                  <a:srgbClr val="FF0000"/>
                </a:solidFill>
                <a:cs typeface="Arial" charset="0"/>
              </a:rPr>
              <a:t>) Entrenar-se a mirar diferent</a:t>
            </a:r>
            <a:endParaRPr lang="ca-ES" sz="3500" b="1" dirty="0">
              <a:solidFill>
                <a:srgbClr val="FF66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r>
              <a:rPr lang="ca-ES" sz="3200" dirty="0">
                <a:solidFill>
                  <a:srgbClr val="000000"/>
                </a:solidFill>
                <a:cs typeface="Arial" charset="0"/>
              </a:rPr>
              <a:t> </a:t>
            </a:r>
            <a:endParaRPr lang="ca-ES" sz="2200" dirty="0">
              <a:solidFill>
                <a:srgbClr val="0000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endParaRPr lang="ca-ES" sz="22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3491" name="Picture 4" descr="topico-espana1.jpg                                             00099F20&#10;Mac Injury                     BEF7B474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5576" r="13645" b="3421"/>
          <a:stretch/>
        </p:blipFill>
        <p:spPr bwMode="auto">
          <a:xfrm>
            <a:off x="5587996" y="2558141"/>
            <a:ext cx="3229657" cy="372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  <p:pic>
        <p:nvPicPr>
          <p:cNvPr id="6" name="Imagen 1" descr="13679968670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" y="2480205"/>
            <a:ext cx="5053013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7898" y="2038017"/>
            <a:ext cx="56922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dirty="0" smtClean="0">
                <a:latin typeface="Calibri" charset="0"/>
              </a:rPr>
              <a:t>“La </a:t>
            </a:r>
            <a:r>
              <a:rPr lang="es-ES" sz="1700" dirty="0" err="1" smtClean="0">
                <a:latin typeface="Calibri" charset="0"/>
              </a:rPr>
              <a:t>creativitat</a:t>
            </a:r>
            <a:r>
              <a:rPr lang="es-ES" sz="1700" dirty="0" smtClean="0">
                <a:latin typeface="Calibri" charset="0"/>
              </a:rPr>
              <a:t> </a:t>
            </a:r>
            <a:r>
              <a:rPr lang="es-ES" sz="1700" dirty="0" err="1">
                <a:latin typeface="Calibri" charset="0"/>
              </a:rPr>
              <a:t>és</a:t>
            </a:r>
            <a:r>
              <a:rPr lang="es-ES" sz="1700" dirty="0">
                <a:latin typeface="Calibri" charset="0"/>
              </a:rPr>
              <a:t> </a:t>
            </a:r>
            <a:r>
              <a:rPr lang="es-ES" sz="1700" dirty="0" err="1">
                <a:latin typeface="Calibri" charset="0"/>
              </a:rPr>
              <a:t>veure</a:t>
            </a:r>
            <a:r>
              <a:rPr lang="es-ES" sz="1700" dirty="0">
                <a:latin typeface="Calibri" charset="0"/>
              </a:rPr>
              <a:t> el que </a:t>
            </a:r>
            <a:r>
              <a:rPr lang="es-ES" sz="1700" dirty="0" err="1">
                <a:latin typeface="Calibri" charset="0"/>
              </a:rPr>
              <a:t>ningú</a:t>
            </a:r>
            <a:r>
              <a:rPr lang="es-ES" sz="1700" dirty="0">
                <a:latin typeface="Calibri" charset="0"/>
              </a:rPr>
              <a:t> </a:t>
            </a:r>
            <a:r>
              <a:rPr lang="es-ES" sz="1700" dirty="0" err="1">
                <a:latin typeface="Calibri" charset="0"/>
              </a:rPr>
              <a:t>més</a:t>
            </a:r>
            <a:r>
              <a:rPr lang="es-ES" sz="1700" dirty="0">
                <a:latin typeface="Calibri" charset="0"/>
              </a:rPr>
              <a:t> </a:t>
            </a:r>
            <a:r>
              <a:rPr lang="es-ES" sz="1700" dirty="0" err="1">
                <a:latin typeface="Calibri" charset="0"/>
              </a:rPr>
              <a:t>veu</a:t>
            </a:r>
            <a:r>
              <a:rPr lang="es-ES" sz="1700" dirty="0">
                <a:latin typeface="Calibri" charset="0"/>
              </a:rPr>
              <a:t>”</a:t>
            </a:r>
            <a:r>
              <a:rPr lang="es-ES" sz="1700" dirty="0" smtClean="0">
                <a:latin typeface="Calibri" charset="0"/>
              </a:rPr>
              <a:t>. </a:t>
            </a:r>
            <a:r>
              <a:rPr lang="es-ES" sz="1700" dirty="0" err="1" smtClean="0">
                <a:latin typeface="Calibri" charset="0"/>
              </a:rPr>
              <a:t>Ferran</a:t>
            </a:r>
            <a:r>
              <a:rPr lang="es-ES" sz="1700" dirty="0" smtClean="0">
                <a:latin typeface="Calibri" charset="0"/>
              </a:rPr>
              <a:t> Adrià</a:t>
            </a:r>
            <a:endParaRPr lang="ca-ES" sz="17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587996" y="6312920"/>
            <a:ext cx="420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latin typeface="Arial"/>
                <a:cs typeface="Arial"/>
              </a:rPr>
              <a:t>Sortir de la zona de confort </a:t>
            </a:r>
            <a:endParaRPr lang="ca-E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2116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ángulo 3"/>
          <p:cNvSpPr>
            <a:spLocks noChangeArrowheads="1"/>
          </p:cNvSpPr>
          <p:nvPr/>
        </p:nvSpPr>
        <p:spPr bwMode="auto">
          <a:xfrm>
            <a:off x="179388" y="146503"/>
            <a:ext cx="6007326" cy="309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endParaRPr lang="ca-ES" sz="3600" b="1" dirty="0">
              <a:solidFill>
                <a:srgbClr val="FFFF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r>
              <a:rPr lang="ca-ES" sz="3600" b="1" dirty="0">
                <a:solidFill>
                  <a:srgbClr val="FF0000"/>
                </a:solidFill>
                <a:cs typeface="Arial" charset="0"/>
              </a:rPr>
              <a:t>g</a:t>
            </a:r>
            <a:r>
              <a:rPr lang="ca-ES" sz="3600" b="1" dirty="0" smtClean="0">
                <a:solidFill>
                  <a:srgbClr val="FF0000"/>
                </a:solidFill>
                <a:cs typeface="Arial" charset="0"/>
              </a:rPr>
              <a:t>)  Treball en equip</a:t>
            </a:r>
            <a:endParaRPr lang="ca-ES" altLang="ja-JP" sz="3600" b="1" dirty="0">
              <a:solidFill>
                <a:srgbClr val="FF66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r>
              <a:rPr lang="ca-ES" sz="3600" b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endParaRPr lang="ca-ES" sz="3600" b="1" dirty="0">
              <a:solidFill>
                <a:srgbClr val="0000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endParaRPr lang="ca-ES" sz="3600" b="1" dirty="0">
              <a:solidFill>
                <a:srgbClr val="0000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endParaRPr lang="ca-ES" sz="360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944" y="3239658"/>
            <a:ext cx="3864429" cy="2896901"/>
          </a:xfrm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00944" y="2126268"/>
            <a:ext cx="431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latin typeface="Arial"/>
                <a:cs typeface="Arial"/>
              </a:rPr>
              <a:t>Interdisciplinari</a:t>
            </a:r>
            <a:endParaRPr lang="ca-ES" sz="2800" b="1" dirty="0">
              <a:latin typeface="Arial"/>
              <a:cs typeface="Arial"/>
            </a:endParaRPr>
          </a:p>
        </p:txBody>
      </p:sp>
      <p:pic>
        <p:nvPicPr>
          <p:cNvPr id="8" name="Picture 6" descr="expo sos 016.jpg                                               00000017USB DISK                       00000000: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/>
          <a:stretch/>
        </p:blipFill>
        <p:spPr bwMode="auto">
          <a:xfrm>
            <a:off x="4718944" y="1469040"/>
            <a:ext cx="3945826" cy="468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0196093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ángulo 3"/>
          <p:cNvSpPr>
            <a:spLocks noChangeArrowheads="1"/>
          </p:cNvSpPr>
          <p:nvPr/>
        </p:nvSpPr>
        <p:spPr bwMode="auto">
          <a:xfrm>
            <a:off x="176512" y="616056"/>
            <a:ext cx="9019721" cy="13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endParaRPr lang="ca-ES" sz="2200" dirty="0">
              <a:solidFill>
                <a:srgbClr val="FFFF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r>
              <a:rPr lang="ca-ES" sz="2700" b="1" dirty="0">
                <a:solidFill>
                  <a:srgbClr val="FF0000"/>
                </a:solidFill>
                <a:cs typeface="Arial" charset="0"/>
              </a:rPr>
              <a:t>h</a:t>
            </a:r>
            <a:r>
              <a:rPr lang="ca-ES" sz="2700" b="1" dirty="0" smtClean="0">
                <a:solidFill>
                  <a:srgbClr val="FF0000"/>
                </a:solidFill>
                <a:cs typeface="Arial" charset="0"/>
              </a:rPr>
              <a:t>) Aportar idees amb “valor” i donar valor a les idees.</a:t>
            </a:r>
            <a:endParaRPr lang="ca-ES" sz="2700" b="1" dirty="0">
              <a:solidFill>
                <a:srgbClr val="FF66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endParaRPr lang="ca-ES" sz="2200" dirty="0">
              <a:solidFill>
                <a:srgbClr val="0000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</a:pPr>
            <a:endParaRPr lang="ca-ES" sz="22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9396" name="Picture 2" descr="Chupinazo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849" y="1743075"/>
            <a:ext cx="3522436" cy="469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  <p:pic>
        <p:nvPicPr>
          <p:cNvPr id="8" name="Imagen 3" descr="Captura de pantalla 2013-02-28 a las 11.05.2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r="9446"/>
          <a:stretch/>
        </p:blipFill>
        <p:spPr bwMode="auto">
          <a:xfrm>
            <a:off x="3925669" y="1743075"/>
            <a:ext cx="4898180" cy="432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5374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915412"/>
            <a:ext cx="8640763" cy="6265863"/>
          </a:xfrm>
        </p:spPr>
        <p:txBody>
          <a:bodyPr/>
          <a:lstStyle/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3400" b="1" dirty="0" smtClean="0">
                <a:solidFill>
                  <a:srgbClr val="FF6600"/>
                </a:solidFill>
                <a:latin typeface="Cambria"/>
                <a:cs typeface="Cambria"/>
              </a:rPr>
              <a:t>Però.... QUÈ ÉS LA CREATIVITAT</a:t>
            </a:r>
            <a:r>
              <a:rPr lang="ca-ES" sz="3400" dirty="0" smtClean="0">
                <a:solidFill>
                  <a:srgbClr val="FF6600"/>
                </a:solidFill>
                <a:latin typeface="Cambria"/>
                <a:cs typeface="Cambria"/>
              </a:rPr>
              <a:t>?</a:t>
            </a:r>
          </a:p>
          <a:p>
            <a:pPr marL="533400" indent="-533400" algn="just">
              <a:lnSpc>
                <a:spcPct val="90000"/>
              </a:lnSpc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“</a:t>
            </a:r>
            <a:r>
              <a:rPr lang="ca-ES" altLang="ja-JP" sz="2100" i="1" dirty="0" smtClean="0">
                <a:latin typeface="Arial" charset="0"/>
                <a:cs typeface="+mn-cs"/>
              </a:rPr>
              <a:t>El pensament creatiu no és tant veure el que encara ningú ha vist, sinó pensar el que encara ningú ha pensat sobre el que tots veiem</a:t>
            </a:r>
            <a:r>
              <a:rPr lang="ca-ES" sz="2100" i="1" dirty="0" smtClean="0">
                <a:latin typeface="Arial" charset="0"/>
                <a:cs typeface="+mn-cs"/>
              </a:rPr>
              <a:t>”</a:t>
            </a:r>
            <a:r>
              <a:rPr lang="ca-ES" altLang="ja-JP" sz="2100" i="1" dirty="0" smtClean="0">
                <a:latin typeface="Arial" charset="0"/>
                <a:cs typeface="+mn-cs"/>
              </a:rPr>
              <a:t>. </a:t>
            </a:r>
            <a:r>
              <a:rPr lang="hu-HU" sz="1600" dirty="0"/>
              <a:t>A. Szent-Györgyi</a:t>
            </a:r>
            <a:endParaRPr lang="ca-ES" altLang="ja-JP" sz="1600" i="1" dirty="0" smtClean="0">
              <a:latin typeface="Arial" charset="0"/>
            </a:endParaRP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altLang="ja-JP" sz="2100" i="1" dirty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altLang="ja-JP" sz="2100" i="1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600" dirty="0" smtClean="0">
              <a:effectLst>
                <a:outerShdw blurRad="38100" dist="38100" dir="2700000" algn="tl">
                  <a:srgbClr val="336699"/>
                </a:outerShdw>
              </a:effectLst>
              <a:latin typeface="Arial" charset="0"/>
              <a:cs typeface="+mn-cs"/>
            </a:endParaRPr>
          </a:p>
          <a:p>
            <a:pPr marL="1295400" lvl="2" indent="-3810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dirty="0" smtClean="0">
              <a:effectLst>
                <a:outerShdw blurRad="38100" dist="38100" dir="2700000" algn="tl">
                  <a:srgbClr val="336699"/>
                </a:outerShdw>
              </a:effectLst>
              <a:latin typeface="Arial" charset="0"/>
            </a:endParaRP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800" i="1" dirty="0">
              <a:latin typeface="Arial" charset="0"/>
              <a:cs typeface="+mn-cs"/>
            </a:endParaRPr>
          </a:p>
        </p:txBody>
      </p:sp>
      <p:pic>
        <p:nvPicPr>
          <p:cNvPr id="47106" name="Imagen 2" descr="Captura de pantalla 2012-04-05 a las 10.54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76688"/>
            <a:ext cx="741680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7664" y="3151567"/>
            <a:ext cx="4535487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sz="2600" dirty="0">
                <a:solidFill>
                  <a:srgbClr val="FF6600"/>
                </a:solidFill>
                <a:effectLst>
                  <a:outerShdw blurRad="38100" dist="38100" dir="2700000" algn="tl">
                    <a:srgbClr val="336699"/>
                  </a:outerShdw>
                </a:effectLst>
                <a:cs typeface="+mn-cs"/>
              </a:rPr>
              <a:t>Capacitat de projectar nous camins a una necessitat.</a:t>
            </a:r>
          </a:p>
          <a:p>
            <a:pPr>
              <a:defRPr/>
            </a:pPr>
            <a:endParaRPr lang="ca-ES" sz="2600" dirty="0">
              <a:solidFill>
                <a:srgbClr val="FF6600"/>
              </a:solidFill>
              <a:cs typeface="+mn-cs"/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  <p:pic>
        <p:nvPicPr>
          <p:cNvPr id="6" name="Imagen 2" descr="ima_fregon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00" y="2653596"/>
            <a:ext cx="356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 rot="3042692">
            <a:off x="5133158" y="3797019"/>
            <a:ext cx="3863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>
                <a:latin typeface="Arial"/>
                <a:cs typeface="Arial"/>
              </a:rPr>
              <a:t>Saber combinar elements</a:t>
            </a:r>
            <a:endParaRPr lang="ca-ES" sz="2200" dirty="0">
              <a:latin typeface="Arial"/>
              <a:cs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0825" y="6316514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5"/>
              </a:rPr>
              <a:t>http://www.mibamuseum.com</a:t>
            </a:r>
            <a:r>
              <a:rPr lang="pl-PL" dirty="0" smtClean="0">
                <a:hlinkClick r:id="rId5"/>
              </a:rPr>
              <a:t>/</a:t>
            </a:r>
            <a:r>
              <a:rPr lang="pl-PL" dirty="0" smtClean="0"/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012775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4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72" y="661919"/>
            <a:ext cx="8458200" cy="6400800"/>
          </a:xfrm>
        </p:spPr>
        <p:txBody>
          <a:bodyPr/>
          <a:lstStyle/>
          <a:p>
            <a:pPr marL="1295400" lvl="2" indent="-3810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1600" dirty="0" smtClean="0">
                <a:latin typeface="Arial" charset="0"/>
              </a:rPr>
              <a:t>                         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600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600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600" dirty="0">
              <a:latin typeface="Arial" charset="0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600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600" dirty="0">
              <a:latin typeface="Arial" charset="0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600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600" dirty="0">
              <a:latin typeface="Arial" charset="0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2000" b="1" dirty="0" smtClean="0">
                <a:latin typeface="Arial" charset="0"/>
              </a:rPr>
              <a:t>“Musculació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es-ES" sz="2000" b="1" dirty="0" smtClean="0">
                <a:latin typeface="Arial" charset="0"/>
              </a:rPr>
              <a:t>    m</a:t>
            </a:r>
            <a:r>
              <a:rPr lang="ca-ES" sz="2000" b="1" dirty="0" err="1" smtClean="0">
                <a:latin typeface="Arial" charset="0"/>
              </a:rPr>
              <a:t>ental</a:t>
            </a:r>
            <a:r>
              <a:rPr lang="ca-ES" sz="2000" b="1" dirty="0" smtClean="0">
                <a:latin typeface="Arial" charset="0"/>
              </a:rPr>
              <a:t>”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Char char=""/>
              <a:defRPr/>
            </a:pPr>
            <a:endParaRPr lang="ca-ES" sz="1600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600" b="1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600" dirty="0">
              <a:latin typeface="Arial" charset="0"/>
              <a:cs typeface="+mn-cs"/>
            </a:endParaRPr>
          </a:p>
        </p:txBody>
      </p:sp>
      <p:sp>
        <p:nvSpPr>
          <p:cNvPr id="61446" name="AutoShape 6"/>
          <p:cNvSpPr>
            <a:spLocks/>
          </p:cNvSpPr>
          <p:nvPr/>
        </p:nvSpPr>
        <p:spPr bwMode="auto">
          <a:xfrm>
            <a:off x="1695450" y="949954"/>
            <a:ext cx="76200" cy="5243738"/>
          </a:xfrm>
          <a:prstGeom prst="leftBrace">
            <a:avLst>
              <a:gd name="adj1" fmla="val 6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0325" y="4860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s-ES_tradnl">
              <a:cs typeface="+mn-cs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952625" y="985470"/>
            <a:ext cx="7080249" cy="538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ca-ES" sz="1900" dirty="0" smtClean="0"/>
              <a:t>FLEXIBILITAT: </a:t>
            </a:r>
            <a:r>
              <a:rPr lang="ca-ES" dirty="0" smtClean="0"/>
              <a:t>resolució de problemes des de diferents prismes.</a:t>
            </a:r>
          </a:p>
          <a:p>
            <a:pPr marL="285750" indent="-285750">
              <a:buFont typeface="Wingdings" charset="2"/>
              <a:buChar char="ü"/>
            </a:pPr>
            <a:endParaRPr lang="ca-ES" sz="1900" dirty="0" smtClean="0"/>
          </a:p>
          <a:p>
            <a:pPr marL="285750" indent="-285750">
              <a:buFont typeface="Wingdings" charset="2"/>
              <a:buChar char="ü"/>
            </a:pPr>
            <a:r>
              <a:rPr lang="ca-ES" sz="1900" dirty="0" smtClean="0"/>
              <a:t>TOLERÀNCIA: capacitat d'afrontar problemes ambigus, o amb plantejaments poc clars.  </a:t>
            </a:r>
          </a:p>
          <a:p>
            <a:pPr marL="285750" indent="-285750">
              <a:buFont typeface="Wingdings" charset="2"/>
              <a:buChar char="ü"/>
            </a:pPr>
            <a:endParaRPr lang="ca-ES" sz="1900" dirty="0" smtClean="0"/>
          </a:p>
          <a:p>
            <a:pPr marL="285750" indent="-285750">
              <a:buFont typeface="Wingdings" charset="2"/>
              <a:buChar char="ü"/>
            </a:pPr>
            <a:r>
              <a:rPr lang="ca-ES" sz="1900" dirty="0" smtClean="0"/>
              <a:t>CURIOSITAT: avarícia pel coneixement.  </a:t>
            </a:r>
          </a:p>
          <a:p>
            <a:pPr marL="285750" indent="-285750">
              <a:buFont typeface="Wingdings" charset="2"/>
              <a:buChar char="ü"/>
            </a:pPr>
            <a:endParaRPr lang="ca-ES" sz="1900" dirty="0" smtClean="0"/>
          </a:p>
          <a:p>
            <a:pPr marL="285750" indent="-285750">
              <a:buFont typeface="Wingdings" charset="2"/>
              <a:buChar char="ü"/>
            </a:pPr>
            <a:r>
              <a:rPr lang="ca-ES" sz="1900" dirty="0" smtClean="0"/>
              <a:t>AFLUÈNCIA: mirada ample per trobar més d'una possibilitat. </a:t>
            </a:r>
          </a:p>
          <a:p>
            <a:pPr marL="285750" indent="-285750">
              <a:buFont typeface="Wingdings" charset="2"/>
              <a:buChar char="ü"/>
            </a:pPr>
            <a:endParaRPr lang="ca-ES" sz="1900" dirty="0" smtClean="0"/>
          </a:p>
          <a:p>
            <a:pPr marL="285750" indent="-285750">
              <a:buFont typeface="Wingdings" charset="2"/>
              <a:buChar char="ü"/>
            </a:pPr>
            <a:r>
              <a:rPr lang="ca-ES" sz="1900" dirty="0" smtClean="0"/>
              <a:t>ORIGINALITAT: elecció contra la norma.</a:t>
            </a:r>
          </a:p>
          <a:p>
            <a:pPr marL="285750" indent="-285750">
              <a:buFont typeface="Wingdings" charset="2"/>
              <a:buChar char="ü"/>
            </a:pPr>
            <a:endParaRPr lang="ca-ES" sz="1900" dirty="0" smtClean="0"/>
          </a:p>
          <a:p>
            <a:pPr marL="285750" indent="-285750">
              <a:buFont typeface="Wingdings" charset="2"/>
              <a:buChar char="ü"/>
            </a:pPr>
            <a:r>
              <a:rPr lang="ca-ES" sz="1900" dirty="0" smtClean="0"/>
              <a:t>MOTIVACIÓ: utilització de tots els recursos personals. </a:t>
            </a:r>
          </a:p>
          <a:p>
            <a:endParaRPr lang="ca-ES" sz="2000" dirty="0"/>
          </a:p>
          <a:p>
            <a:pPr marL="285750" lvl="0" indent="-285750">
              <a:buFont typeface="Wingdings" charset="2"/>
              <a:buChar char="ü"/>
            </a:pPr>
            <a:r>
              <a:rPr lang="ca-ES" sz="2000" dirty="0"/>
              <a:t>FLUÏDESA: </a:t>
            </a:r>
            <a:r>
              <a:rPr lang="es-ES_tradnl" sz="2000" dirty="0"/>
              <a:t>aportar un gran nombre de </a:t>
            </a:r>
            <a:r>
              <a:rPr lang="es-ES_tradnl" sz="2000" dirty="0" err="1"/>
              <a:t>solucions</a:t>
            </a:r>
            <a:r>
              <a:rPr lang="es-ES_tradnl" sz="2000" dirty="0"/>
              <a:t>. </a:t>
            </a:r>
          </a:p>
          <a:p>
            <a:pPr marL="285750" indent="-285750">
              <a:buFont typeface="Wingdings" charset="2"/>
              <a:buChar char="ü"/>
            </a:pPr>
            <a:endParaRPr lang="ca-ES" sz="1900" dirty="0" smtClean="0"/>
          </a:p>
          <a:p>
            <a:pPr marL="285750" indent="-285750">
              <a:buFont typeface="Wingdings" charset="2"/>
              <a:buChar char="ü"/>
            </a:pPr>
            <a:r>
              <a:rPr lang="ca-ES" sz="1900" dirty="0" smtClean="0"/>
              <a:t>RACIONALITAT: actuar amb solvència, sense deixar-se portar pels “miratges”, seguint un objectiu. </a:t>
            </a:r>
          </a:p>
          <a:p>
            <a:pPr marL="285750" indent="-285750">
              <a:buFont typeface="Wingdings" charset="2"/>
              <a:buChar char="ü"/>
            </a:pPr>
            <a:endParaRPr lang="ca-ES" sz="1900" dirty="0" smtClean="0"/>
          </a:p>
        </p:txBody>
      </p:sp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70528" y="349790"/>
            <a:ext cx="876867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3300" b="1" dirty="0" smtClean="0">
                <a:solidFill>
                  <a:srgbClr val="FF0000"/>
                </a:solidFill>
                <a:cs typeface="Arial" charset="0"/>
              </a:rPr>
              <a:t>i) Creativitat és una forma de pensar</a:t>
            </a:r>
            <a:endParaRPr lang="ca-ES" sz="3300" dirty="0">
              <a:solidFill>
                <a:srgbClr val="FF6600"/>
              </a:solidFill>
            </a:endParaRPr>
          </a:p>
        </p:txBody>
      </p:sp>
      <p:sp>
        <p:nvSpPr>
          <p:cNvPr id="8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922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16688"/>
            <a:ext cx="8229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3300" b="1" dirty="0">
                <a:solidFill>
                  <a:srgbClr val="FF6600"/>
                </a:solidFill>
                <a:latin typeface="Cambria" charset="0"/>
                <a:cs typeface="Cambria" charset="0"/>
              </a:rPr>
              <a:t>2</a:t>
            </a:r>
            <a:r>
              <a:rPr lang="ca-ES" sz="3300" b="1" dirty="0" smtClean="0">
                <a:solidFill>
                  <a:srgbClr val="FF6600"/>
                </a:solidFill>
                <a:latin typeface="Cambria" charset="0"/>
                <a:cs typeface="Cambria" charset="0"/>
              </a:rPr>
              <a:t>) OPTIMITZANT RECURSOS MENTALS</a:t>
            </a:r>
            <a:endParaRPr lang="ca-ES" sz="3300" b="1" dirty="0">
              <a:solidFill>
                <a:srgbClr val="FF6600"/>
              </a:solidFill>
              <a:latin typeface="Cambria" charset="0"/>
              <a:cs typeface="Cambria" charset="0"/>
            </a:endParaRPr>
          </a:p>
          <a:p>
            <a:pPr algn="l" eaLnBrk="1" hangingPunct="1"/>
            <a:endParaRPr lang="ca-ES" sz="3300" dirty="0">
              <a:solidFill>
                <a:srgbClr val="FF6600"/>
              </a:solidFill>
            </a:endParaRPr>
          </a:p>
        </p:txBody>
      </p:sp>
      <p:pic>
        <p:nvPicPr>
          <p:cNvPr id="5" name="Imagen 3" descr="cerebro-triun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91" y="1623894"/>
            <a:ext cx="6841155" cy="521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676708" y="2986029"/>
            <a:ext cx="226561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a-ES" sz="2200" b="1" u="sng" dirty="0">
                <a:solidFill>
                  <a:schemeClr val="hlink"/>
                </a:solidFill>
                <a:latin typeface="Arial" charset="0"/>
              </a:rPr>
              <a:t>“</a:t>
            </a:r>
            <a:r>
              <a:rPr lang="ca-ES" sz="2200" b="1" u="sng" dirty="0" err="1">
                <a:solidFill>
                  <a:schemeClr val="hlink"/>
                </a:solidFill>
                <a:latin typeface="Arial" charset="0"/>
              </a:rPr>
              <a:t>Triune</a:t>
            </a:r>
            <a:r>
              <a:rPr lang="ca-ES" sz="2200" b="1" u="sng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ca-ES" sz="2200" b="1" u="sng" dirty="0" err="1">
                <a:solidFill>
                  <a:schemeClr val="hlink"/>
                </a:solidFill>
                <a:latin typeface="Arial" charset="0"/>
              </a:rPr>
              <a:t>Brain</a:t>
            </a:r>
            <a:r>
              <a:rPr lang="ca-ES" sz="2200" b="1" u="sng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ca-ES" sz="2200" b="1" u="sng" dirty="0" err="1">
                <a:solidFill>
                  <a:schemeClr val="hlink"/>
                </a:solidFill>
                <a:latin typeface="Arial" charset="0"/>
              </a:rPr>
              <a:t>theory</a:t>
            </a:r>
            <a:r>
              <a:rPr lang="ca-ES" sz="2200" b="1" u="sng" dirty="0">
                <a:solidFill>
                  <a:schemeClr val="hlink"/>
                </a:solidFill>
                <a:latin typeface="Arial" charset="0"/>
              </a:rPr>
              <a:t>” P. </a:t>
            </a:r>
            <a:r>
              <a:rPr lang="ca-ES" sz="2200" b="1" u="sng" dirty="0" err="1" smtClean="0">
                <a:solidFill>
                  <a:schemeClr val="hlink"/>
                </a:solidFill>
                <a:latin typeface="Arial" charset="0"/>
              </a:rPr>
              <a:t>MacLean</a:t>
            </a:r>
            <a:r>
              <a:rPr lang="ca-ES" sz="2200" b="1" u="sng" dirty="0" smtClean="0">
                <a:solidFill>
                  <a:schemeClr val="hlink"/>
                </a:solidFill>
                <a:latin typeface="Arial" charset="0"/>
              </a:rPr>
              <a:t> (1985)</a:t>
            </a:r>
            <a:endParaRPr lang="ca-ES" sz="2200" u="sng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ca-ES" dirty="0">
                <a:solidFill>
                  <a:srgbClr val="FF0000"/>
                </a:solidFill>
                <a:latin typeface="Arial" charset="0"/>
              </a:rPr>
              <a:t>3 CERVELLS diferenciats filogenèticament</a:t>
            </a:r>
            <a:r>
              <a:rPr lang="ca-ES" sz="1900" dirty="0">
                <a:solidFill>
                  <a:srgbClr val="FF0000"/>
                </a:solidFill>
                <a:latin typeface="Arial" charset="0"/>
              </a:rPr>
              <a:t>. </a:t>
            </a:r>
            <a:endParaRPr lang="ca-ES" sz="1900" dirty="0">
              <a:latin typeface="Arial" charset="0"/>
            </a:endParaRPr>
          </a:p>
          <a:p>
            <a:endParaRPr lang="ca-ES" dirty="0"/>
          </a:p>
        </p:txBody>
      </p:sp>
      <p:sp>
        <p:nvSpPr>
          <p:cNvPr id="7" name="Rectángulo 6"/>
          <p:cNvSpPr/>
          <p:nvPr/>
        </p:nvSpPr>
        <p:spPr>
          <a:xfrm>
            <a:off x="463324" y="862082"/>
            <a:ext cx="8223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“La creativitat en educació és tant important com l'alfabetització i haurien de tenir el mateix estatus”</a:t>
            </a:r>
          </a:p>
          <a:p>
            <a:pPr fontAlgn="auto">
              <a:spcAft>
                <a:spcPts val="0"/>
              </a:spcAft>
              <a:defRPr/>
            </a:pPr>
            <a:r>
              <a:rPr lang="ca-E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Ken Robinson, </a:t>
            </a:r>
            <a:r>
              <a:rPr lang="ca-ES" i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¿</a:t>
            </a:r>
            <a:r>
              <a:rPr lang="ca-ES" i="1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Matan</a:t>
            </a:r>
            <a:r>
              <a:rPr lang="ca-ES" i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las </a:t>
            </a:r>
            <a:r>
              <a:rPr lang="ca-ES" i="1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escuelas</a:t>
            </a:r>
            <a:r>
              <a:rPr lang="ca-ES" i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la </a:t>
            </a:r>
            <a:r>
              <a:rPr lang="ca-ES" i="1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creatividad</a:t>
            </a:r>
            <a:r>
              <a:rPr lang="ca-ES" i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?</a:t>
            </a:r>
            <a:r>
              <a:rPr lang="ca-E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 TED 2006</a:t>
            </a:r>
          </a:p>
        </p:txBody>
      </p:sp>
    </p:spTree>
    <p:extLst>
      <p:ext uri="{BB962C8B-B14F-4D97-AF65-F5344CB8AC3E}">
        <p14:creationId xmlns:p14="http://schemas.microsoft.com/office/powerpoint/2010/main" val="136084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950913"/>
            <a:ext cx="7772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US" sz="2200" b="1" dirty="0" smtClean="0">
              <a:solidFill>
                <a:schemeClr val="folHlink"/>
              </a:solidFill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1900" dirty="0" smtClean="0">
              <a:latin typeface="Arial"/>
              <a:cs typeface="Arial"/>
            </a:endParaRPr>
          </a:p>
          <a:p>
            <a:pPr marL="0" indent="0" eaLnBrk="1" hangingPunct="1">
              <a:buNone/>
              <a:defRPr/>
            </a:pPr>
            <a:endParaRPr lang="en-US" dirty="0" smtClean="0">
              <a:latin typeface="Arial" charset="0"/>
              <a:cs typeface="+mn-cs"/>
            </a:endParaRPr>
          </a:p>
        </p:txBody>
      </p:sp>
      <p:pic>
        <p:nvPicPr>
          <p:cNvPr id="165891" name="Picture 4" descr="Imagen 2.png                                                   00026806Macintosh HD                   87E7CA4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8077200" cy="43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2.1. Ment instintiva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5565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5478"/>
            <a:ext cx="8229600" cy="1143000"/>
          </a:xfrm>
        </p:spPr>
        <p:txBody>
          <a:bodyPr/>
          <a:lstStyle/>
          <a:p>
            <a:r>
              <a:rPr lang="ca-ES" dirty="0" smtClean="0"/>
              <a:t>2.2. La ment emocional</a:t>
            </a:r>
            <a:endParaRPr lang="ca-ES" dirty="0"/>
          </a:p>
        </p:txBody>
      </p:sp>
      <p:pic>
        <p:nvPicPr>
          <p:cNvPr id="6" name="Imagen 5" descr="Captura de pantalla 2011-06-20 a las 18.22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963"/>
            <a:ext cx="9144000" cy="62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17493"/>
            <a:ext cx="8229600" cy="990600"/>
          </a:xfrm>
        </p:spPr>
        <p:txBody>
          <a:bodyPr>
            <a:normAutofit/>
          </a:bodyPr>
          <a:lstStyle/>
          <a:p>
            <a:r>
              <a:rPr lang="pl-PL" sz="2000" dirty="0">
                <a:hlinkClick r:id="rId3"/>
              </a:rPr>
              <a:t>http://www.ideo.com/</a:t>
            </a:r>
            <a:r>
              <a:rPr lang="pl-PL" sz="2000" dirty="0"/>
              <a:t> </a:t>
            </a:r>
            <a:r>
              <a:rPr lang="pl-PL" sz="2000" dirty="0" smtClean="0"/>
              <a:t> </a:t>
            </a:r>
            <a:endParaRPr lang="ca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4" name="Imagen 3" descr="PB2447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2" y="575736"/>
            <a:ext cx="8128000" cy="6096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6534" y="5876836"/>
            <a:ext cx="7467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300" dirty="0" smtClean="0">
                <a:solidFill>
                  <a:schemeClr val="bg1"/>
                </a:solidFill>
              </a:rPr>
              <a:t>Dóna-li una volta més</a:t>
            </a:r>
            <a:endParaRPr lang="ca-ES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0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971"/>
            <a:ext cx="7772400" cy="5791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a-ES" b="1" dirty="0" smtClean="0">
                <a:solidFill>
                  <a:srgbClr val="FF0000"/>
                </a:solidFill>
                <a:latin typeface="Arial" charset="0"/>
              </a:rPr>
              <a:t>Intuïció</a:t>
            </a:r>
            <a:r>
              <a:rPr lang="ca-ES" b="1" dirty="0" smtClean="0">
                <a:solidFill>
                  <a:srgbClr val="FF0000"/>
                </a:solidFill>
                <a:latin typeface="Arial" charset="0"/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ca-ES" altLang="ja-JP" sz="1900" dirty="0" smtClean="0">
                <a:latin typeface="Arial"/>
                <a:cs typeface="+mn-cs"/>
              </a:rPr>
              <a:t>“</a:t>
            </a:r>
            <a:r>
              <a:rPr lang="ca-ES" sz="1900" i="1" dirty="0" smtClean="0">
                <a:latin typeface="Arial" charset="0"/>
                <a:cs typeface="+mn-cs"/>
              </a:rPr>
              <a:t>Sabem més del que sabem que sabem</a:t>
            </a:r>
            <a:r>
              <a:rPr lang="ca-ES" altLang="ja-JP" sz="1900" i="1" dirty="0" smtClean="0">
                <a:latin typeface="Arial"/>
                <a:cs typeface="+mn-cs"/>
              </a:rPr>
              <a:t>”</a:t>
            </a:r>
            <a:r>
              <a:rPr lang="ca-ES" sz="1900" i="1" dirty="0" smtClean="0">
                <a:latin typeface="Arial" charset="0"/>
                <a:cs typeface="+mn-cs"/>
              </a:rPr>
              <a:t>.</a:t>
            </a:r>
            <a:r>
              <a:rPr lang="ca-ES" sz="1900" dirty="0" smtClean="0">
                <a:latin typeface="Arial" charset="0"/>
                <a:cs typeface="+mn-cs"/>
              </a:rPr>
              <a:t> (</a:t>
            </a:r>
            <a:r>
              <a:rPr lang="ca-ES" sz="1900" i="1" dirty="0" smtClean="0">
                <a:latin typeface="Arial" charset="0"/>
                <a:cs typeface="+mn-cs"/>
              </a:rPr>
              <a:t>David </a:t>
            </a:r>
            <a:r>
              <a:rPr lang="ca-ES" sz="1900" i="1" dirty="0" err="1" smtClean="0">
                <a:latin typeface="Arial" charset="0"/>
                <a:cs typeface="+mn-cs"/>
              </a:rPr>
              <a:t>G</a:t>
            </a:r>
            <a:r>
              <a:rPr lang="ca-ES" sz="1900" i="1" dirty="0" smtClean="0">
                <a:latin typeface="Arial" charset="0"/>
                <a:cs typeface="+mn-cs"/>
              </a:rPr>
              <a:t>. Myers</a:t>
            </a:r>
            <a:r>
              <a:rPr lang="ca-ES" sz="1900" dirty="0" smtClean="0">
                <a:latin typeface="Arial" charset="0"/>
                <a:cs typeface="+mn-cs"/>
              </a:rPr>
              <a:t>).</a:t>
            </a:r>
            <a:endParaRPr lang="ca-ES" sz="2800" dirty="0" smtClean="0">
              <a:latin typeface="Arial" charset="0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ca-ES" sz="1900" b="1" dirty="0" smtClean="0">
              <a:solidFill>
                <a:schemeClr val="folHlink"/>
              </a:solidFill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ca-ES" sz="1900" b="1" dirty="0" smtClean="0">
                <a:latin typeface="Arial" charset="0"/>
                <a:cs typeface="+mn-cs"/>
              </a:rPr>
              <a:t>La intuïció no és innata, és apresa.</a:t>
            </a:r>
          </a:p>
          <a:p>
            <a:pPr eaLnBrk="1" hangingPunct="1">
              <a:defRPr/>
            </a:pPr>
            <a:r>
              <a:rPr lang="ca-ES" sz="1900" b="1" dirty="0" smtClean="0">
                <a:latin typeface="Arial" charset="0"/>
                <a:cs typeface="+mn-cs"/>
              </a:rPr>
              <a:t>Ment inconscient.</a:t>
            </a:r>
          </a:p>
          <a:p>
            <a:pPr eaLnBrk="1" hangingPunct="1">
              <a:defRPr/>
            </a:pPr>
            <a:endParaRPr lang="ca-ES" b="1" dirty="0" smtClean="0">
              <a:solidFill>
                <a:schemeClr val="folHlink"/>
              </a:solidFill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ca-ES" dirty="0" smtClean="0">
              <a:latin typeface="Arial" charset="0"/>
              <a:cs typeface="+mn-cs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48449" y="2886714"/>
            <a:ext cx="1538175" cy="13361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uadroTexto 2"/>
          <p:cNvSpPr txBox="1"/>
          <p:nvPr/>
        </p:nvSpPr>
        <p:spPr>
          <a:xfrm>
            <a:off x="296899" y="3266109"/>
            <a:ext cx="13732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100" b="1" dirty="0" smtClean="0"/>
              <a:t>ESTÍMUL</a:t>
            </a:r>
            <a:endParaRPr lang="ca-ES" sz="2100" b="1" dirty="0"/>
          </a:p>
        </p:txBody>
      </p:sp>
      <p:pic>
        <p:nvPicPr>
          <p:cNvPr id="4" name="Imagen 3" descr="Captura de pantalla 2013-10-29 a las 21.37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16251">
            <a:off x="1698983" y="3035726"/>
            <a:ext cx="2106057" cy="201480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31895" y="4922389"/>
            <a:ext cx="2622586" cy="382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Percepció</a:t>
            </a:r>
            <a:endParaRPr lang="ca-ES" b="1" dirty="0"/>
          </a:p>
        </p:txBody>
      </p:sp>
      <p:pic>
        <p:nvPicPr>
          <p:cNvPr id="6" name="Imagen 5" descr="sistema_limbic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0" y="3299097"/>
            <a:ext cx="2812963" cy="256917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15339" y="5868270"/>
            <a:ext cx="455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Cervell “emocional” (vivències, coneixements implícits) + hemisferi dret</a:t>
            </a:r>
            <a:endParaRPr lang="ca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713937" y="4387803"/>
            <a:ext cx="1252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400" b="1" dirty="0" smtClean="0"/>
              <a:t>=</a:t>
            </a:r>
            <a:endParaRPr lang="ca-ES" sz="4400" b="1" dirty="0"/>
          </a:p>
        </p:txBody>
      </p:sp>
      <p:pic>
        <p:nvPicPr>
          <p:cNvPr id="9" name="Imagen 8" descr="bombilla_17-20602491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18" y="3859945"/>
            <a:ext cx="2083882" cy="20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1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pic>
        <p:nvPicPr>
          <p:cNvPr id="32772" name="Imagen 4" descr="Captura de pantalla 2013-10-27 a las 10.4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081" y="852674"/>
            <a:ext cx="9705577" cy="60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72857" y="20955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a-ES" sz="3500" b="1" smtClean="0">
                <a:solidFill>
                  <a:srgbClr val="FF0000"/>
                </a:solidFill>
                <a:latin typeface="Arial" charset="0"/>
              </a:rPr>
              <a:t>El Neo-còrtex</a:t>
            </a:r>
            <a:endParaRPr lang="ca-ES" sz="3500" dirty="0"/>
          </a:p>
        </p:txBody>
      </p:sp>
    </p:spTree>
    <p:extLst>
      <p:ext uri="{BB962C8B-B14F-4D97-AF65-F5344CB8AC3E}">
        <p14:creationId xmlns:p14="http://schemas.microsoft.com/office/powerpoint/2010/main" val="6625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530935"/>
            <a:ext cx="8229600" cy="5748679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ca-ES" sz="2800" b="1" dirty="0" smtClean="0">
                <a:solidFill>
                  <a:srgbClr val="FF0000"/>
                </a:solidFill>
                <a:latin typeface="Arial" charset="0"/>
              </a:rPr>
              <a:t>2.3.  La ment planificadora</a:t>
            </a:r>
            <a:r>
              <a:rPr lang="ca-ES" sz="2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a-ES" sz="2800" dirty="0" err="1" smtClean="0">
                <a:latin typeface="Arial" charset="0"/>
                <a:cs typeface="+mn-cs"/>
              </a:rPr>
              <a:t>Pre</a:t>
            </a:r>
            <a:r>
              <a:rPr lang="ca-ES" sz="2800" dirty="0" smtClean="0">
                <a:latin typeface="Arial" charset="0"/>
                <a:cs typeface="+mn-cs"/>
              </a:rPr>
              <a:t>-frontal. </a:t>
            </a:r>
            <a:endParaRPr lang="ca-ES" sz="2800" b="1" dirty="0" smtClean="0">
              <a:solidFill>
                <a:schemeClr val="hlink"/>
              </a:solidFill>
              <a:latin typeface="Arial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ca-ES" dirty="0" smtClean="0">
              <a:latin typeface="Arial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ca-ES" dirty="0" smtClean="0">
                <a:latin typeface="Arial" charset="0"/>
                <a:cs typeface="+mn-cs"/>
              </a:rPr>
              <a:t>Alta capacitat d’aprenentatge.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ca-ES" dirty="0" smtClean="0">
              <a:latin typeface="Arial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ca-ES" dirty="0" smtClean="0">
                <a:latin typeface="Arial" charset="0"/>
                <a:cs typeface="+mn-cs"/>
              </a:rPr>
              <a:t>Bassada en la comprensió de les ments anteriors i en la previsió de las conseqüències futures.</a:t>
            </a:r>
            <a:r>
              <a:rPr lang="ca-ES" b="1" dirty="0" smtClean="0">
                <a:latin typeface="TimesNewRomanBdMS" charset="0"/>
                <a:cs typeface="+mn-cs"/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ca-ES" b="1" dirty="0" smtClean="0">
              <a:latin typeface="TimesNewRomanBdMS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ca-ES" b="1" dirty="0" smtClean="0">
              <a:latin typeface="TimesNewRomanBdMS" charset="0"/>
              <a:cs typeface="+mn-cs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ca-ES" b="1" dirty="0" smtClean="0">
                <a:latin typeface="Arial" charset="0"/>
                <a:cs typeface="+mn-cs"/>
              </a:rPr>
              <a:t>Eines de planificació: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ca-ES" dirty="0" smtClean="0">
                <a:latin typeface="Arial" charset="0"/>
                <a:cs typeface="+mn-cs"/>
              </a:rPr>
              <a:t>Establir prioritats. 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ca-ES" dirty="0" smtClean="0">
                <a:latin typeface="Arial" charset="0"/>
                <a:cs typeface="+mn-cs"/>
              </a:rPr>
              <a:t>Avaluació de riscos. Arbre de decisions. 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ca-ES" dirty="0" smtClean="0">
                <a:latin typeface="Arial" charset="0"/>
                <a:cs typeface="+mn-cs"/>
              </a:rPr>
              <a:t>Taules de decisions. </a:t>
            </a:r>
          </a:p>
          <a:p>
            <a:pPr marL="533400" indent="-533400">
              <a:lnSpc>
                <a:spcPct val="90000"/>
              </a:lnSpc>
              <a:buFont typeface="Wingdings" charset="0"/>
              <a:buChar char="§"/>
              <a:defRPr/>
            </a:pPr>
            <a:r>
              <a:rPr lang="ca-ES" dirty="0">
                <a:latin typeface="Arial" charset="0"/>
              </a:rPr>
              <a:t>Comparació 2 a 2. 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ca-ES" dirty="0" smtClean="0">
                <a:latin typeface="Arial" charset="0"/>
                <a:cs typeface="+mn-cs"/>
              </a:rPr>
              <a:t>Elaboració d</a:t>
            </a:r>
            <a:r>
              <a:rPr lang="ca-ES" altLang="ja-JP" dirty="0" smtClean="0">
                <a:latin typeface="Arial"/>
                <a:cs typeface="+mn-cs"/>
              </a:rPr>
              <a:t>’</a:t>
            </a:r>
            <a:r>
              <a:rPr lang="ca-ES" dirty="0" smtClean="0">
                <a:latin typeface="Arial" charset="0"/>
                <a:cs typeface="+mn-cs"/>
              </a:rPr>
              <a:t>avantprojectes. 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ca-ES" dirty="0" smtClean="0">
                <a:latin typeface="Arial" charset="0"/>
                <a:cs typeface="+mn-cs"/>
              </a:rPr>
              <a:t>Elaboració de projectes. </a:t>
            </a:r>
          </a:p>
          <a:p>
            <a:pPr marL="533400" indent="-533400" eaLnBrk="1" hangingPunct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ca-ES" dirty="0" smtClean="0">
                <a:latin typeface="Arial" charset="0"/>
                <a:cs typeface="+mn-cs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78879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9507" y="5546726"/>
            <a:ext cx="82296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dirty="0" smtClean="0"/>
              <a:t>Software de </a:t>
            </a:r>
            <a:r>
              <a:rPr lang="pl-PL" dirty="0" err="1" smtClean="0"/>
              <a:t>creació</a:t>
            </a:r>
            <a:r>
              <a:rPr lang="pl-PL" dirty="0" smtClean="0"/>
              <a:t> de </a:t>
            </a:r>
            <a:r>
              <a:rPr lang="pl-PL" b="1" dirty="0" err="1" smtClean="0"/>
              <a:t>mapes</a:t>
            </a:r>
            <a:r>
              <a:rPr lang="pl-PL" b="1" dirty="0" smtClean="0"/>
              <a:t> </a:t>
            </a:r>
            <a:r>
              <a:rPr lang="pl-PL" b="1" dirty="0" err="1" smtClean="0"/>
              <a:t>mentals</a:t>
            </a:r>
            <a:r>
              <a:rPr lang="pl-PL" dirty="0" smtClean="0"/>
              <a:t>.</a:t>
            </a:r>
            <a:endParaRPr lang="pl-PL" dirty="0" smtClean="0">
              <a:hlinkClick r:id="rId3"/>
            </a:endParaRPr>
          </a:p>
          <a:p>
            <a:pPr>
              <a:defRPr/>
            </a:pPr>
            <a:r>
              <a:rPr lang="pl-PL" sz="1800" dirty="0" smtClean="0">
                <a:hlinkClick r:id="rId3"/>
              </a:rPr>
              <a:t>http://www.mindjet.com/mindmanager/</a:t>
            </a:r>
            <a:endParaRPr lang="pl-PL" sz="1800" dirty="0"/>
          </a:p>
          <a:p>
            <a:pPr>
              <a:defRPr/>
            </a:pPr>
            <a:r>
              <a:rPr lang="pl-PL" sz="1800" dirty="0" smtClean="0">
                <a:hlinkClick r:id="rId4"/>
              </a:rPr>
              <a:t>http://www.xmind.net/</a:t>
            </a:r>
            <a:endParaRPr lang="pl-PL" dirty="0"/>
          </a:p>
        </p:txBody>
      </p:sp>
      <p:pic>
        <p:nvPicPr>
          <p:cNvPr id="5" name="Imagen 4" descr="mindmanag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7" y="1011286"/>
            <a:ext cx="5430188" cy="457687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4932" y="503152"/>
            <a:ext cx="8029201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lnSpc>
                <a:spcPct val="90000"/>
              </a:lnSpc>
              <a:defRPr/>
            </a:pPr>
            <a:r>
              <a:rPr lang="ca-ES" sz="2800" b="1" dirty="0" smtClean="0">
                <a:solidFill>
                  <a:srgbClr val="FF0000"/>
                </a:solidFill>
                <a:latin typeface="Cambria"/>
                <a:cs typeface="Cambria"/>
              </a:rPr>
              <a:t>Usar tècniques d’anàlisis de dades i planificació</a:t>
            </a:r>
            <a:endParaRPr lang="ca-ES" sz="28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879475"/>
            <a:ext cx="8512175" cy="6437313"/>
          </a:xfrm>
        </p:spPr>
        <p:txBody>
          <a:bodyPr/>
          <a:lstStyle/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3100" b="1" dirty="0" smtClean="0">
                <a:solidFill>
                  <a:schemeClr val="hlink"/>
                </a:solidFill>
                <a:latin typeface="Arial" charset="0"/>
                <a:cs typeface="+mn-cs"/>
              </a:rPr>
              <a:t>			</a:t>
            </a:r>
            <a:r>
              <a:rPr lang="ca-ES" sz="3100" b="1" dirty="0" smtClean="0">
                <a:solidFill>
                  <a:schemeClr val="hlink"/>
                </a:solidFill>
                <a:latin typeface="Cambria"/>
                <a:cs typeface="Cambria"/>
              </a:rPr>
              <a:t>Els 6 barrets de pensar</a:t>
            </a:r>
            <a:r>
              <a:rPr lang="ca-ES" sz="3100" b="1" dirty="0" smtClean="0">
                <a:solidFill>
                  <a:schemeClr val="hlink"/>
                </a:solidFill>
                <a:latin typeface="Arial" charset="0"/>
                <a:cs typeface="+mn-cs"/>
              </a:rPr>
              <a:t>. </a:t>
            </a:r>
            <a:r>
              <a:rPr lang="ca-ES" sz="1600" dirty="0" smtClean="0">
                <a:latin typeface="Arial" charset="0"/>
                <a:cs typeface="+mn-cs"/>
              </a:rPr>
              <a:t>(De Bono)</a:t>
            </a:r>
            <a:endParaRPr lang="ca-ES" sz="1600" b="1" dirty="0" smtClean="0">
              <a:latin typeface="Arial" charset="0"/>
              <a:cs typeface="+mn-cs"/>
            </a:endParaRPr>
          </a:p>
          <a:p>
            <a:pPr marL="914400" lvl="1" indent="-457200" algn="just" eaLnBrk="1" fontAlgn="auto" hangingPunct="1">
              <a:lnSpc>
                <a:spcPct val="7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900" b="1" dirty="0" smtClean="0">
              <a:latin typeface="Arial" charset="0"/>
            </a:endParaRP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2100" b="1" dirty="0" smtClean="0">
                <a:latin typeface="Arial" charset="0"/>
              </a:rPr>
              <a:t>Concepte</a:t>
            </a:r>
            <a:r>
              <a:rPr lang="ca-ES" sz="1900" b="1" dirty="0" smtClean="0">
                <a:latin typeface="Arial" charset="0"/>
              </a:rPr>
              <a:t>: </a:t>
            </a:r>
            <a:r>
              <a:rPr lang="ca-ES" sz="1900" dirty="0" smtClean="0">
                <a:latin typeface="Arial" charset="0"/>
              </a:rPr>
              <a:t>deixar l’ego de banda, al representar un rol concret. </a:t>
            </a:r>
            <a:r>
              <a:rPr lang="ca-ES" sz="1900" b="1" dirty="0" smtClean="0">
                <a:latin typeface="Arial" charset="0"/>
              </a:rPr>
              <a:t>  </a:t>
            </a:r>
            <a:r>
              <a:rPr lang="ca-ES" sz="1900" dirty="0" smtClean="0">
                <a:latin typeface="Arial" charset="0"/>
              </a:rPr>
              <a:t>P</a:t>
            </a:r>
            <a:r>
              <a:rPr lang="es-ES" sz="1900" dirty="0" smtClean="0">
                <a:latin typeface="Arial" charset="0"/>
              </a:rPr>
              <a:t>e</a:t>
            </a:r>
            <a:r>
              <a:rPr lang="ca-ES" sz="1900" dirty="0" err="1" smtClean="0">
                <a:latin typeface="Arial" charset="0"/>
              </a:rPr>
              <a:t>rmet</a:t>
            </a:r>
            <a:r>
              <a:rPr lang="ca-ES" sz="1900" dirty="0" smtClean="0">
                <a:latin typeface="Arial" charset="0"/>
              </a:rPr>
              <a:t> usar “tipus de pensaments” per separat.</a:t>
            </a: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1900" dirty="0" smtClean="0"/>
              <a:t>Exemple </a:t>
            </a:r>
            <a:r>
              <a:rPr lang="ca-ES" sz="1900" dirty="0"/>
              <a:t>de </a:t>
            </a:r>
            <a:r>
              <a:rPr lang="ca-ES" sz="1900" b="1" dirty="0"/>
              <a:t>resolució creativa </a:t>
            </a:r>
            <a:r>
              <a:rPr lang="ca-ES" sz="1900" dirty="0"/>
              <a:t>de conflictes i/o </a:t>
            </a:r>
            <a:r>
              <a:rPr lang="ca-ES" sz="1900" dirty="0" smtClean="0"/>
              <a:t>cerca de solucions</a:t>
            </a:r>
            <a:r>
              <a:rPr lang="ca-ES" sz="1900" dirty="0"/>
              <a:t>.</a:t>
            </a:r>
          </a:p>
          <a:p>
            <a:pPr marL="571500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2100" dirty="0" smtClean="0">
              <a:latin typeface="Arial" charset="0"/>
              <a:cs typeface="+mn-cs"/>
            </a:endParaRP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2100" b="1" dirty="0" smtClean="0">
                <a:latin typeface="Arial" charset="0"/>
              </a:rPr>
              <a:t>Metodologia</a:t>
            </a:r>
            <a:r>
              <a:rPr lang="ca-ES" sz="1900" b="1" dirty="0" smtClean="0">
                <a:latin typeface="Arial" charset="0"/>
              </a:rPr>
              <a:t>: </a:t>
            </a:r>
            <a:r>
              <a:rPr lang="ca-ES" sz="1900" dirty="0" smtClean="0">
                <a:latin typeface="Arial" charset="0"/>
              </a:rPr>
              <a:t>grupal. Cada membre es posa un barret i pensa sobre el problema plantejat, segons les normes establertes pel color d’aquest.  Discussió grupal.</a:t>
            </a: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900" dirty="0" smtClean="0">
              <a:latin typeface="Arial" charset="0"/>
            </a:endParaRP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900" b="1" dirty="0" smtClean="0">
              <a:latin typeface="Arial" charset="0"/>
            </a:endParaRPr>
          </a:p>
          <a:p>
            <a:pPr marL="914400" lvl="1" indent="-4572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sz="2100" b="1" dirty="0" smtClean="0">
                <a:latin typeface="Arial" charset="0"/>
              </a:rPr>
              <a:t>Utilitat</a:t>
            </a:r>
            <a:r>
              <a:rPr lang="ca-ES" sz="1900" b="1" dirty="0" smtClean="0">
                <a:latin typeface="Arial" charset="0"/>
              </a:rPr>
              <a:t>: </a:t>
            </a:r>
            <a:r>
              <a:rPr lang="ca-ES" sz="1900" dirty="0" smtClean="0">
                <a:latin typeface="Arial" charset="0"/>
              </a:rPr>
              <a:t>descodificar idees des de diferents punts de vista.</a:t>
            </a:r>
          </a:p>
          <a:p>
            <a:pPr marL="1295400" lvl="2" indent="-381000"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a-ES" sz="1900" dirty="0" smtClean="0">
                <a:latin typeface="Arial" charset="0"/>
              </a:rPr>
              <a:t>El pensar se transforma en un joc</a:t>
            </a:r>
          </a:p>
          <a:p>
            <a:pPr marL="1295400" lvl="2" indent="-381000" algn="just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ca-ES" sz="1900" dirty="0" smtClean="0">
                <a:latin typeface="Arial" charset="0"/>
              </a:rPr>
              <a:t>Permet estudiar una idea</a:t>
            </a:r>
            <a:r>
              <a:rPr lang="ca-ES" sz="1900" dirty="0">
                <a:latin typeface="Arial" charset="0"/>
              </a:rPr>
              <a:t> i</a:t>
            </a:r>
            <a:r>
              <a:rPr lang="ca-ES" sz="1900" dirty="0" smtClean="0">
                <a:latin typeface="Arial" charset="0"/>
              </a:rPr>
              <a:t> analitzar-la a fons.</a:t>
            </a:r>
            <a:endParaRPr lang="ca-ES" sz="1900" dirty="0">
              <a:latin typeface="Arial" charset="0"/>
            </a:endParaRPr>
          </a:p>
        </p:txBody>
      </p:sp>
      <p:sp>
        <p:nvSpPr>
          <p:cNvPr id="116738" name="Rectángulo 2"/>
          <p:cNvSpPr>
            <a:spLocks noChangeArrowheads="1"/>
          </p:cNvSpPr>
          <p:nvPr/>
        </p:nvSpPr>
        <p:spPr bwMode="auto">
          <a:xfrm>
            <a:off x="1908175" y="365125"/>
            <a:ext cx="60483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 algn="l">
              <a:lnSpc>
                <a:spcPct val="90000"/>
              </a:lnSpc>
            </a:pPr>
            <a:r>
              <a:rPr lang="ca-ES" sz="3200" b="1">
                <a:solidFill>
                  <a:srgbClr val="3399FF"/>
                </a:solidFill>
                <a:latin typeface="Cambria" charset="0"/>
                <a:cs typeface="Cambria" charset="0"/>
              </a:rPr>
              <a:t>e) TÈCNIQUES CREATIVITAT</a:t>
            </a:r>
            <a:r>
              <a:rPr lang="ca-ES" sz="3200">
                <a:solidFill>
                  <a:srgbClr val="3399FF"/>
                </a:solidFill>
                <a:latin typeface="Cambria" charset="0"/>
                <a:cs typeface="Cambria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884653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CuadroTexto 2"/>
          <p:cNvSpPr txBox="1">
            <a:spLocks noChangeArrowheads="1"/>
          </p:cNvSpPr>
          <p:nvPr/>
        </p:nvSpPr>
        <p:spPr bwMode="auto">
          <a:xfrm>
            <a:off x="827088" y="5013325"/>
            <a:ext cx="27368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1900">
                <a:solidFill>
                  <a:schemeClr val="bg1"/>
                </a:solidFill>
                <a:latin typeface="Times" charset="0"/>
              </a:rPr>
              <a:t>Objectivitat i neutralitat</a:t>
            </a:r>
          </a:p>
        </p:txBody>
      </p:sp>
      <p:sp>
        <p:nvSpPr>
          <p:cNvPr id="123907" name="CuadroTexto 5"/>
          <p:cNvSpPr txBox="1">
            <a:spLocks noChangeArrowheads="1"/>
          </p:cNvSpPr>
          <p:nvPr/>
        </p:nvSpPr>
        <p:spPr bwMode="auto">
          <a:xfrm>
            <a:off x="755650" y="1700213"/>
            <a:ext cx="3455988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1900">
                <a:solidFill>
                  <a:schemeClr val="bg1"/>
                </a:solidFill>
                <a:latin typeface="Times" charset="0"/>
              </a:rPr>
              <a:t>Pessimista, aspectes negatius.</a:t>
            </a:r>
          </a:p>
        </p:txBody>
      </p:sp>
      <p:sp>
        <p:nvSpPr>
          <p:cNvPr id="123908" name="CuadroTexto 6"/>
          <p:cNvSpPr txBox="1">
            <a:spLocks noChangeArrowheads="1"/>
          </p:cNvSpPr>
          <p:nvPr/>
        </p:nvSpPr>
        <p:spPr bwMode="auto">
          <a:xfrm>
            <a:off x="5003800" y="1628775"/>
            <a:ext cx="48244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1900">
                <a:solidFill>
                  <a:schemeClr val="bg1"/>
                </a:solidFill>
                <a:latin typeface="Times" charset="0"/>
              </a:rPr>
              <a:t>	   : </a:t>
            </a:r>
            <a:r>
              <a:rPr lang="ca-ES" sz="1800">
                <a:solidFill>
                  <a:schemeClr val="bg1"/>
                </a:solidFill>
                <a:latin typeface="Times" charset="0"/>
              </a:rPr>
              <a:t>Organitza i controla el procés</a:t>
            </a:r>
          </a:p>
          <a:p>
            <a:pPr eaLnBrk="1" hangingPunct="1"/>
            <a:r>
              <a:rPr lang="es-ES" sz="1800">
                <a:solidFill>
                  <a:schemeClr val="bg1"/>
                </a:solidFill>
                <a:latin typeface="Times" charset="0"/>
              </a:rPr>
              <a:t>d</a:t>
            </a:r>
            <a:r>
              <a:rPr lang="ca-ES" sz="1800">
                <a:solidFill>
                  <a:schemeClr val="bg1"/>
                </a:solidFill>
                <a:latin typeface="Times" charset="0"/>
              </a:rPr>
              <a:t>e pensament. Està per sobre els altres. </a:t>
            </a:r>
          </a:p>
        </p:txBody>
      </p:sp>
      <p:sp>
        <p:nvSpPr>
          <p:cNvPr id="123909" name="CuadroTexto 7"/>
          <p:cNvSpPr txBox="1">
            <a:spLocks noChangeArrowheads="1"/>
          </p:cNvSpPr>
          <p:nvPr/>
        </p:nvSpPr>
        <p:spPr bwMode="auto">
          <a:xfrm>
            <a:off x="6156325" y="4700588"/>
            <a:ext cx="34559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1900">
                <a:solidFill>
                  <a:schemeClr val="bg1"/>
                </a:solidFill>
                <a:latin typeface="Times" charset="0"/>
              </a:rPr>
              <a:t>Només aspectes no racionals.</a:t>
            </a:r>
          </a:p>
        </p:txBody>
      </p:sp>
      <p:sp>
        <p:nvSpPr>
          <p:cNvPr id="123910" name="CuadroTexto 8"/>
          <p:cNvSpPr txBox="1">
            <a:spLocks noChangeArrowheads="1"/>
          </p:cNvSpPr>
          <p:nvPr/>
        </p:nvSpPr>
        <p:spPr bwMode="auto">
          <a:xfrm>
            <a:off x="5688013" y="5589588"/>
            <a:ext cx="34559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1900">
                <a:solidFill>
                  <a:schemeClr val="bg1"/>
                </a:solidFill>
                <a:latin typeface="Times" charset="0"/>
              </a:rPr>
              <a:t>Cerca noves idees, alternatives...</a:t>
            </a:r>
          </a:p>
        </p:txBody>
      </p:sp>
      <p:pic>
        <p:nvPicPr>
          <p:cNvPr id="123911" name="Imagen 4" descr="Captura de pantalla 2013-02-06 a las 17.44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81075"/>
            <a:ext cx="914400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0" y="8164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FFFFFF"/>
                </a:solidFill>
                <a:latin typeface="Cambria" charset="0"/>
                <a:cs typeface="Cambria" charset="0"/>
              </a:rPr>
              <a:t>2) OPTIMITZANT RECURSOS MENTALS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9963" y="934951"/>
            <a:ext cx="6240842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algn="just">
              <a:lnSpc>
                <a:spcPct val="90000"/>
              </a:lnSpc>
              <a:defRPr/>
            </a:pPr>
            <a:r>
              <a:rPr lang="ca-ES" sz="2700" b="1" dirty="0">
                <a:solidFill>
                  <a:schemeClr val="hlink"/>
                </a:solidFill>
                <a:latin typeface="Cambria"/>
                <a:cs typeface="Cambria"/>
              </a:rPr>
              <a:t>Els 6 barrets de pensar</a:t>
            </a:r>
            <a:r>
              <a:rPr lang="ca-ES" sz="2700" b="1" dirty="0">
                <a:solidFill>
                  <a:schemeClr val="hlink"/>
                </a:solidFill>
                <a:latin typeface="Arial" charset="0"/>
              </a:rPr>
              <a:t>. </a:t>
            </a:r>
            <a:r>
              <a:rPr lang="ca-ES" sz="2100" dirty="0" smtClean="0">
                <a:latin typeface="Arial" charset="0"/>
              </a:rPr>
              <a:t>(Edward De </a:t>
            </a:r>
            <a:r>
              <a:rPr lang="ca-ES" sz="2100" dirty="0">
                <a:latin typeface="Arial" charset="0"/>
              </a:rPr>
              <a:t>Bono)</a:t>
            </a:r>
            <a:endParaRPr lang="ca-ES" sz="21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5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3492500" y="6545263"/>
            <a:ext cx="2133600" cy="268287"/>
          </a:xfrm>
        </p:spPr>
        <p:txBody>
          <a:bodyPr/>
          <a:lstStyle/>
          <a:p>
            <a:pPr>
              <a:defRPr/>
            </a:pPr>
            <a:r>
              <a:rPr lang="es-ES_tradnl" smtClean="0"/>
              <a:t> Página Nº </a:t>
            </a:r>
            <a:fld id="{B1B7B42E-938D-1A48-BCB8-77C1E71427E3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8833329"/>
              </p:ext>
            </p:extLst>
          </p:nvPr>
        </p:nvGraphicFramePr>
        <p:xfrm>
          <a:off x="55342" y="761706"/>
          <a:ext cx="921702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/>
          <p:cNvSpPr/>
          <p:nvPr/>
        </p:nvSpPr>
        <p:spPr>
          <a:xfrm>
            <a:off x="0" y="8164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FFFFFF"/>
                </a:solidFill>
                <a:latin typeface="Cambria" charset="0"/>
                <a:cs typeface="Cambria" charset="0"/>
              </a:rPr>
              <a:t>2) OPTIMITZANT RECURSOS MENTALS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597926"/>
            <a:ext cx="8229600" cy="5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buFontTx/>
              <a:buNone/>
              <a:defRPr/>
            </a:pPr>
            <a:r>
              <a:rPr lang="ca-ES" sz="2800" b="1" dirty="0" smtClean="0">
                <a:solidFill>
                  <a:srgbClr val="FF0000"/>
                </a:solidFill>
                <a:latin typeface="Arial" charset="0"/>
              </a:rPr>
              <a:t>2.4.  El pensament lateral </a:t>
            </a:r>
            <a:r>
              <a:rPr lang="ca-ES" sz="2600" dirty="0" smtClean="0">
                <a:latin typeface="Arial" charset="0"/>
              </a:rPr>
              <a:t>(Hemisferi dret)</a:t>
            </a:r>
            <a:endParaRPr lang="ca-ES" sz="2600" b="1" dirty="0" smtClean="0">
              <a:solidFill>
                <a:schemeClr val="hlink"/>
              </a:solidFill>
              <a:latin typeface="Arial" charset="0"/>
            </a:endParaRPr>
          </a:p>
          <a:p>
            <a:pPr marL="533400" indent="-533400">
              <a:lnSpc>
                <a:spcPct val="90000"/>
              </a:lnSpc>
              <a:buFontTx/>
              <a:buNone/>
              <a:defRPr/>
            </a:pPr>
            <a:endParaRPr lang="ca-ES" dirty="0" smtClean="0">
              <a:latin typeface="Arial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156666" y="66471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pic>
        <p:nvPicPr>
          <p:cNvPr id="3" name="Imagen 2" descr="el-roto-pensamiento-unico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509" y="3619669"/>
            <a:ext cx="4679291" cy="32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80492" y="1180040"/>
            <a:ext cx="8763000" cy="6336704"/>
          </a:xfrm>
        </p:spPr>
        <p:txBody>
          <a:bodyPr/>
          <a:lstStyle/>
          <a:p>
            <a:pPr marL="533400" indent="-5334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3300" b="1" dirty="0">
              <a:solidFill>
                <a:srgbClr val="FF6600"/>
              </a:solidFill>
              <a:latin typeface="Cambria"/>
              <a:cs typeface="Cambria"/>
            </a:endParaRPr>
          </a:p>
          <a:p>
            <a:pPr marL="533400" indent="-5334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r>
              <a:rPr lang="ca-ES" dirty="0" smtClean="0">
                <a:latin typeface="Arial" charset="0"/>
                <a:cs typeface="+mn-cs"/>
              </a:rPr>
              <a:t>La majoria de tècniques es basen en 2 principis:  </a:t>
            </a:r>
          </a:p>
          <a:p>
            <a:pPr marL="533400" indent="-5334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2000" dirty="0" smtClean="0">
              <a:latin typeface="Arial" charset="0"/>
              <a:cs typeface="+mn-cs"/>
            </a:endParaRPr>
          </a:p>
          <a:p>
            <a:pPr marL="1295400" lvl="2" indent="-3810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a-ES" sz="2400" b="1" u="sng" dirty="0" smtClean="0">
                <a:latin typeface="Arial" charset="0"/>
              </a:rPr>
              <a:t>Principi de la </a:t>
            </a:r>
            <a:r>
              <a:rPr lang="ca-ES" sz="2400" b="1" u="sng" dirty="0" err="1" smtClean="0">
                <a:latin typeface="Arial" charset="0"/>
              </a:rPr>
              <a:t>bi</a:t>
            </a:r>
            <a:r>
              <a:rPr lang="ca-ES" sz="2400" b="1" u="sng" dirty="0" smtClean="0">
                <a:latin typeface="Arial" charset="0"/>
              </a:rPr>
              <a:t>-sociació</a:t>
            </a:r>
            <a:r>
              <a:rPr lang="ca-ES" sz="2400" dirty="0" smtClean="0">
                <a:latin typeface="Arial" charset="0"/>
              </a:rPr>
              <a:t>: </a:t>
            </a:r>
            <a:r>
              <a:rPr lang="ca-ES" sz="2000" dirty="0" smtClean="0">
                <a:latin typeface="Arial" charset="0"/>
              </a:rPr>
              <a:t>superposar 2 elements de coneixement generalment no associats.</a:t>
            </a:r>
          </a:p>
          <a:p>
            <a:pPr marL="1295400" lvl="2" indent="-3810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2000" dirty="0" smtClean="0">
              <a:latin typeface="Arial" charset="0"/>
            </a:endParaRPr>
          </a:p>
          <a:p>
            <a:pPr marL="1295400" lvl="2" indent="-38100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ca-ES" sz="2400" b="1" u="sng" dirty="0" smtClean="0">
                <a:latin typeface="Arial" charset="0"/>
              </a:rPr>
              <a:t>Principi del desordre</a:t>
            </a:r>
            <a:r>
              <a:rPr lang="ca-ES" sz="2400" b="1" dirty="0" smtClean="0">
                <a:latin typeface="Arial" charset="0"/>
              </a:rPr>
              <a:t>: </a:t>
            </a:r>
            <a:r>
              <a:rPr lang="ca-ES" sz="2000" dirty="0" smtClean="0">
                <a:latin typeface="Arial" charset="0"/>
              </a:rPr>
              <a:t>vèncer la inèrcia de l’aprés.  </a:t>
            </a:r>
            <a:r>
              <a:rPr lang="ca-ES" sz="2000" dirty="0" err="1" smtClean="0">
                <a:latin typeface="Arial" charset="0"/>
              </a:rPr>
              <a:t>Deconstruir</a:t>
            </a:r>
            <a:r>
              <a:rPr lang="ca-ES" sz="2000" dirty="0" smtClean="0">
                <a:latin typeface="Arial" charset="0"/>
              </a:rPr>
              <a:t>.</a:t>
            </a:r>
          </a:p>
          <a:p>
            <a:pPr marL="533400" indent="-533400" algn="just" eaLnBrk="1" fontAlgn="auto" hangingPunct="1">
              <a:spcAft>
                <a:spcPts val="0"/>
              </a:spcAft>
              <a:buFont typeface="Wingdings" charset="0"/>
              <a:buNone/>
              <a:defRPr/>
            </a:pPr>
            <a:endParaRPr lang="ca-ES" sz="2000" dirty="0" smtClean="0">
              <a:latin typeface="Arial" charset="0"/>
              <a:cs typeface="+mn-cs"/>
            </a:endParaRPr>
          </a:p>
        </p:txBody>
      </p:sp>
      <p:sp>
        <p:nvSpPr>
          <p:cNvPr id="103426" name="Rectángulo 2"/>
          <p:cNvSpPr>
            <a:spLocks noChangeArrowheads="1"/>
          </p:cNvSpPr>
          <p:nvPr/>
        </p:nvSpPr>
        <p:spPr bwMode="auto">
          <a:xfrm>
            <a:off x="291354" y="775879"/>
            <a:ext cx="71643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 algn="l">
              <a:lnSpc>
                <a:spcPct val="90000"/>
              </a:lnSpc>
              <a:buFont typeface="Arial"/>
              <a:buChar char="•"/>
            </a:pPr>
            <a:r>
              <a:rPr lang="ca-ES" sz="3200" b="1" dirty="0" smtClean="0">
                <a:solidFill>
                  <a:srgbClr val="FF0000"/>
                </a:solidFill>
                <a:latin typeface="Cambria" charset="0"/>
                <a:cs typeface="Cambria" charset="0"/>
              </a:rPr>
              <a:t>Com usar el pensament lateral?</a:t>
            </a:r>
            <a:endParaRPr lang="ca-ES" sz="3200" b="1" dirty="0">
              <a:solidFill>
                <a:srgbClr val="FF0000"/>
              </a:solidFill>
              <a:latin typeface="Cambria" charset="0"/>
              <a:cs typeface="Cambria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164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FFFFFF"/>
                </a:solidFill>
                <a:latin typeface="Cambria" charset="0"/>
                <a:cs typeface="Cambria" charset="0"/>
              </a:rPr>
              <a:t>2) OPTIMITZANT RECURSOS MENTALS</a:t>
            </a:r>
          </a:p>
        </p:txBody>
      </p:sp>
    </p:spTree>
    <p:extLst>
      <p:ext uri="{BB962C8B-B14F-4D97-AF65-F5344CB8AC3E}">
        <p14:creationId xmlns:p14="http://schemas.microsoft.com/office/powerpoint/2010/main" val="37414627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333375"/>
            <a:ext cx="8763000" cy="6437313"/>
          </a:xfrm>
        </p:spPr>
        <p:txBody>
          <a:bodyPr>
            <a:normAutofit/>
          </a:bodyPr>
          <a:lstStyle/>
          <a:p>
            <a:pPr marL="533400" indent="-5334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3200" b="1" dirty="0">
                <a:solidFill>
                  <a:srgbClr val="3399FF"/>
                </a:solidFill>
                <a:latin typeface="Cambria"/>
                <a:cs typeface="Cambria"/>
              </a:rPr>
              <a:t>e</a:t>
            </a:r>
            <a:r>
              <a:rPr lang="ca-ES" sz="3200" b="1" dirty="0" smtClean="0">
                <a:solidFill>
                  <a:srgbClr val="3399FF"/>
                </a:solidFill>
                <a:latin typeface="Cambria"/>
                <a:cs typeface="Cambria"/>
              </a:rPr>
              <a:t>) TÈCNIQUES CREATIVITAT</a:t>
            </a:r>
            <a:r>
              <a:rPr lang="ca-ES" sz="3200" dirty="0" smtClean="0">
                <a:solidFill>
                  <a:srgbClr val="3399FF"/>
                </a:solidFill>
                <a:latin typeface="Cambria"/>
                <a:cs typeface="Cambria"/>
              </a:rPr>
              <a:t>: </a:t>
            </a:r>
          </a:p>
          <a:p>
            <a:pPr marL="533400" indent="-533400" algn="ctr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3200" dirty="0" smtClean="0">
              <a:latin typeface="Cambria"/>
              <a:cs typeface="Cambria"/>
            </a:endParaRP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900" dirty="0" smtClean="0">
                <a:latin typeface="Arial" charset="0"/>
                <a:cs typeface="+mn-cs"/>
              </a:rPr>
              <a:t>Abans d’usar les tècniques hem d’establir els objectius desitjats.  Volem:</a:t>
            </a:r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900" dirty="0" smtClean="0">
              <a:latin typeface="Arial" charset="0"/>
            </a:endParaRPr>
          </a:p>
          <a:p>
            <a:pPr marL="914400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Font typeface="Wingdings" charset="0"/>
              <a:buChar char="ü"/>
              <a:defRPr/>
            </a:pPr>
            <a:r>
              <a:rPr lang="ca-ES" b="1" dirty="0" smtClean="0">
                <a:latin typeface="Arial" charset="0"/>
              </a:rPr>
              <a:t>Obtenir  fluïdesa: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900" dirty="0" smtClean="0">
                <a:latin typeface="Arial" charset="0"/>
                <a:cs typeface="+mn-cs"/>
              </a:rPr>
              <a:t>Generació d’idees, no quedar-se amb una única resposta. </a:t>
            </a:r>
            <a:r>
              <a:rPr lang="ca-ES" sz="1900" u="sng" dirty="0" smtClean="0">
                <a:latin typeface="Arial" charset="0"/>
                <a:cs typeface="+mn-cs"/>
              </a:rPr>
              <a:t>Tècniques d’excitació</a:t>
            </a:r>
            <a:r>
              <a:rPr lang="ca-ES" sz="1900" dirty="0" smtClean="0">
                <a:latin typeface="Arial" charset="0"/>
                <a:cs typeface="+mn-cs"/>
              </a:rPr>
              <a:t>. Ex: </a:t>
            </a:r>
            <a:r>
              <a:rPr lang="ca-ES" sz="1900" i="1" dirty="0" err="1" smtClean="0">
                <a:latin typeface="Arial" charset="0"/>
                <a:cs typeface="+mn-cs"/>
              </a:rPr>
              <a:t>Brainstorming</a:t>
            </a:r>
            <a:r>
              <a:rPr lang="ca-ES" sz="1900" dirty="0" smtClean="0">
                <a:latin typeface="Arial" charset="0"/>
                <a:cs typeface="+mn-cs"/>
              </a:rPr>
              <a:t>.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900" dirty="0" smtClean="0">
              <a:latin typeface="Arial" charset="0"/>
              <a:cs typeface="+mn-cs"/>
            </a:endParaRPr>
          </a:p>
          <a:p>
            <a:pPr marL="914400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Font typeface="Wingdings" charset="0"/>
              <a:buChar char="ü"/>
              <a:defRPr/>
            </a:pPr>
            <a:r>
              <a:rPr lang="ca-ES" b="1" dirty="0" smtClean="0">
                <a:latin typeface="Arial" charset="0"/>
              </a:rPr>
              <a:t>Ser flexible: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900" dirty="0" smtClean="0">
                <a:latin typeface="Arial" charset="0"/>
                <a:cs typeface="+mn-cs"/>
              </a:rPr>
              <a:t>Tenir la capacitat d’acceptar nous i diferents punts de vista. </a:t>
            </a:r>
            <a:r>
              <a:rPr lang="ca-ES" sz="1800" dirty="0">
                <a:latin typeface="Arial" charset="0"/>
                <a:cs typeface="+mn-cs"/>
              </a:rPr>
              <a:t>Ex. </a:t>
            </a:r>
            <a:r>
              <a:rPr lang="ca-ES" sz="1800" b="1" dirty="0">
                <a:latin typeface="Arial" charset="0"/>
                <a:cs typeface="+mn-cs"/>
              </a:rPr>
              <a:t>Ús d’Analogies</a:t>
            </a:r>
            <a:r>
              <a:rPr lang="ca-ES" sz="1800" dirty="0">
                <a:latin typeface="Arial" charset="0"/>
                <a:cs typeface="+mn-cs"/>
              </a:rPr>
              <a:t>, o </a:t>
            </a:r>
            <a:r>
              <a:rPr lang="ca-ES" sz="1800" b="1" dirty="0">
                <a:latin typeface="Arial" charset="0"/>
                <a:cs typeface="+mn-cs"/>
              </a:rPr>
              <a:t>el judici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900" dirty="0" smtClean="0">
              <a:latin typeface="Arial" charset="0"/>
              <a:cs typeface="+mn-cs"/>
            </a:endParaRPr>
          </a:p>
          <a:p>
            <a:pPr marL="914400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Font typeface="Wingdings" charset="0"/>
              <a:buChar char="ü"/>
              <a:defRPr/>
            </a:pPr>
            <a:r>
              <a:rPr lang="ca-ES" b="1" dirty="0" smtClean="0">
                <a:latin typeface="Arial" charset="0"/>
              </a:rPr>
              <a:t>Ser original: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900" dirty="0" smtClean="0">
                <a:latin typeface="Arial" charset="0"/>
                <a:cs typeface="+mn-cs"/>
              </a:rPr>
              <a:t>Trobar l’aplicació d’un concepte en un context diferent al qual pertany.</a:t>
            </a:r>
          </a:p>
          <a:p>
            <a:pPr marL="1295400" lvl="2" indent="-3810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900" dirty="0" smtClean="0">
              <a:latin typeface="Arial" charset="0"/>
            </a:endParaRPr>
          </a:p>
          <a:p>
            <a:pPr marL="914400" lvl="1" indent="-45720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hlink"/>
              </a:buClr>
              <a:buFont typeface="Wingdings" charset="0"/>
              <a:buChar char="ü"/>
              <a:defRPr/>
            </a:pPr>
            <a:r>
              <a:rPr lang="ca-ES" b="1" dirty="0" smtClean="0">
                <a:latin typeface="Arial" charset="0"/>
              </a:rPr>
              <a:t>Obtenir elaboració: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900" dirty="0">
                <a:latin typeface="Arial" charset="0"/>
                <a:cs typeface="+mn-cs"/>
              </a:rPr>
              <a:t>A</a:t>
            </a:r>
            <a:r>
              <a:rPr lang="ca-ES" sz="1900" dirty="0" smtClean="0">
                <a:latin typeface="Arial" charset="0"/>
                <a:cs typeface="+mn-cs"/>
              </a:rPr>
              <a:t>profundir l’anàlisi, per obtenir una visió més elaborada sobre el tema.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8164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FFFFFF"/>
                </a:solidFill>
                <a:latin typeface="Cambria" charset="0"/>
                <a:cs typeface="Cambria" charset="0"/>
              </a:rPr>
              <a:t>2) OPTIMITZANT RECURSOS MENTALS</a:t>
            </a:r>
          </a:p>
        </p:txBody>
      </p:sp>
    </p:spTree>
    <p:extLst>
      <p:ext uri="{BB962C8B-B14F-4D97-AF65-F5344CB8AC3E}">
        <p14:creationId xmlns:p14="http://schemas.microsoft.com/office/powerpoint/2010/main" val="38640763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1175442"/>
            <a:ext cx="8280400" cy="5472113"/>
          </a:xfrm>
        </p:spPr>
        <p:txBody>
          <a:bodyPr/>
          <a:lstStyle/>
          <a:p>
            <a:pPr marL="0" indent="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b="1" dirty="0" smtClean="0">
                <a:solidFill>
                  <a:schemeClr val="hlink"/>
                </a:solidFill>
                <a:latin typeface="Arial" charset="0"/>
                <a:cs typeface="+mn-cs"/>
              </a:rPr>
              <a:t>BRAINSTORMING</a:t>
            </a:r>
            <a:r>
              <a:rPr lang="ca-ES" dirty="0" smtClean="0">
                <a:solidFill>
                  <a:schemeClr val="hlink"/>
                </a:solidFill>
                <a:latin typeface="Arial" charset="0"/>
                <a:cs typeface="+mn-cs"/>
              </a:rPr>
              <a:t>:  </a:t>
            </a:r>
            <a:r>
              <a:rPr lang="ca-ES" sz="1700" b="1" dirty="0" smtClean="0">
                <a:latin typeface="Arial" charset="0"/>
                <a:cs typeface="+mn-cs"/>
              </a:rPr>
              <a:t>(</a:t>
            </a:r>
            <a:r>
              <a:rPr lang="ca-ES" sz="1700" dirty="0" smtClean="0">
                <a:latin typeface="Arial" charset="0"/>
                <a:cs typeface="+mn-cs"/>
              </a:rPr>
              <a:t>Alex </a:t>
            </a:r>
            <a:r>
              <a:rPr lang="ca-ES" sz="1700" dirty="0" err="1" smtClean="0">
                <a:latin typeface="Arial" charset="0"/>
                <a:cs typeface="+mn-cs"/>
              </a:rPr>
              <a:t>Osborn</a:t>
            </a:r>
            <a:r>
              <a:rPr lang="ca-ES" sz="1700" dirty="0" smtClean="0">
                <a:latin typeface="Arial" charset="0"/>
                <a:cs typeface="+mn-cs"/>
              </a:rPr>
              <a:t>, 1963)</a:t>
            </a:r>
          </a:p>
          <a:p>
            <a:pPr marL="533400" indent="-5334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800" b="1" dirty="0" smtClean="0">
                <a:latin typeface="Arial" charset="0"/>
                <a:cs typeface="+mn-cs"/>
              </a:rPr>
              <a:t>QUÈ ÉS?: </a:t>
            </a:r>
            <a:r>
              <a:rPr lang="ca-ES" sz="1800" dirty="0" smtClean="0">
                <a:latin typeface="Arial" charset="0"/>
                <a:cs typeface="+mn-cs"/>
              </a:rPr>
              <a:t>tècnica grupal </a:t>
            </a:r>
            <a:r>
              <a:rPr lang="ca-ES" sz="1800" i="1" dirty="0" smtClean="0">
                <a:latin typeface="Arial" charset="0"/>
                <a:cs typeface="+mn-cs"/>
              </a:rPr>
              <a:t>per 8-10 persones</a:t>
            </a:r>
            <a:r>
              <a:rPr lang="ca-ES" sz="1800" dirty="0" smtClean="0">
                <a:latin typeface="Arial" charset="0"/>
                <a:cs typeface="+mn-cs"/>
              </a:rPr>
              <a:t> coneixedores del problema, dirigides per un moderador que incentiva el deliri, anul·la la crítica i adreça la sessió. </a:t>
            </a:r>
            <a:endParaRPr lang="ca-ES" sz="1800" b="1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800" b="1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800" b="1" dirty="0" smtClean="0">
                <a:latin typeface="Arial" charset="0"/>
                <a:cs typeface="+mn-cs"/>
              </a:rPr>
              <a:t>OBJETIU</a:t>
            </a:r>
            <a:r>
              <a:rPr lang="ca-ES" sz="1800" dirty="0" smtClean="0">
                <a:latin typeface="Arial" charset="0"/>
                <a:cs typeface="+mn-cs"/>
              </a:rPr>
              <a:t>: quantitat màxima d’idees aportades. En una sessió posterior es filtren i poleixen. Cerca  espontaneïtat, exaltació i extravagància</a:t>
            </a:r>
          </a:p>
          <a:p>
            <a:pPr marL="533400" indent="-5334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800" b="1" dirty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1800" b="1" dirty="0" smtClean="0">
                <a:latin typeface="Arial" charset="0"/>
                <a:cs typeface="+mn-cs"/>
              </a:rPr>
              <a:t>Aspectes </a:t>
            </a:r>
            <a:r>
              <a:rPr lang="ca-ES" sz="1800" b="1" dirty="0">
                <a:latin typeface="Arial" charset="0"/>
                <a:cs typeface="+mn-cs"/>
              </a:rPr>
              <a:t>relacionats amb la seva utilitat:</a:t>
            </a:r>
          </a:p>
          <a:p>
            <a:pPr marL="533400" indent="-5334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Char char="ü"/>
              <a:defRPr/>
            </a:pPr>
            <a:r>
              <a:rPr lang="ca-ES" sz="1800" dirty="0">
                <a:latin typeface="Arial" charset="0"/>
                <a:cs typeface="+mn-cs"/>
              </a:rPr>
              <a:t>Permet la generació de gran quantitat d</a:t>
            </a:r>
            <a:r>
              <a:rPr lang="ca-ES" altLang="ja-JP" sz="1800" dirty="0">
                <a:latin typeface="Arial"/>
                <a:cs typeface="+mn-cs"/>
              </a:rPr>
              <a:t>’</a:t>
            </a:r>
            <a:r>
              <a:rPr lang="ca-ES" sz="1800" dirty="0">
                <a:latin typeface="Arial" charset="0"/>
                <a:cs typeface="+mn-cs"/>
              </a:rPr>
              <a:t>idees.</a:t>
            </a:r>
          </a:p>
          <a:p>
            <a:pPr marL="533400" indent="-5334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Char char="ü"/>
              <a:defRPr/>
            </a:pPr>
            <a:r>
              <a:rPr lang="ca-ES" sz="1800" dirty="0">
                <a:latin typeface="Arial" charset="0"/>
                <a:cs typeface="+mn-cs"/>
              </a:rPr>
              <a:t>Desbloqueja mentalment.</a:t>
            </a:r>
          </a:p>
          <a:p>
            <a:pPr marL="533400" indent="-5334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1800" dirty="0">
              <a:latin typeface="Arial" charset="0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164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FFFFFF"/>
                </a:solidFill>
                <a:latin typeface="Cambria" charset="0"/>
                <a:cs typeface="Cambria" charset="0"/>
              </a:rPr>
              <a:t>2) OPTIMITZANT RECURSOS MENTALS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77101"/>
            <a:ext cx="8229600" cy="5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buFontTx/>
              <a:buNone/>
              <a:defRPr/>
            </a:pPr>
            <a:r>
              <a:rPr lang="ca-ES" b="1" dirty="0" smtClean="0">
                <a:solidFill>
                  <a:srgbClr val="FF0000"/>
                </a:solidFill>
                <a:latin typeface="Arial" charset="0"/>
              </a:rPr>
              <a:t>Tècniques per obtenir fluïdesa.  </a:t>
            </a:r>
            <a:endParaRPr lang="ca-E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212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39966"/>
            <a:ext cx="8229600" cy="59518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b="1" dirty="0" smtClean="0"/>
              <a:t>1- Què significa ser creatiu/va?</a:t>
            </a:r>
          </a:p>
          <a:p>
            <a:pPr marL="0" indent="0">
              <a:buNone/>
            </a:pPr>
            <a:r>
              <a:rPr lang="ca-ES" dirty="0" smtClean="0"/>
              <a:t>Característiques de les persones creatives:</a:t>
            </a:r>
          </a:p>
          <a:p>
            <a:pPr marL="788670" lvl="1" indent="-514350">
              <a:buAutoNum type="alphaLcParenR"/>
            </a:pPr>
            <a:r>
              <a:rPr lang="ca-ES" dirty="0" smtClean="0"/>
              <a:t>Motivació intrínseca.</a:t>
            </a:r>
          </a:p>
          <a:p>
            <a:pPr marL="788670" lvl="1" indent="-514350">
              <a:buAutoNum type="alphaLcParenR"/>
            </a:pPr>
            <a:r>
              <a:rPr lang="ca-ES" dirty="0" smtClean="0"/>
              <a:t>Trets de personalitat</a:t>
            </a:r>
          </a:p>
          <a:p>
            <a:pPr marL="788670" lvl="1" indent="-514350">
              <a:buAutoNum type="alphaLcParenR"/>
            </a:pPr>
            <a:r>
              <a:rPr lang="ca-ES" dirty="0" smtClean="0"/>
              <a:t>Perseverança</a:t>
            </a:r>
          </a:p>
          <a:p>
            <a:pPr marL="788670" lvl="1" indent="-514350">
              <a:buAutoNum type="alphaLcParenR"/>
            </a:pPr>
            <a:r>
              <a:rPr lang="ca-ES" dirty="0" smtClean="0"/>
              <a:t>Afluència i curiositat</a:t>
            </a:r>
          </a:p>
          <a:p>
            <a:pPr marL="788670" lvl="1" indent="-514350">
              <a:buAutoNum type="alphaLcParenR"/>
            </a:pPr>
            <a:r>
              <a:rPr lang="ca-ES" dirty="0" smtClean="0"/>
              <a:t>Seguir un mètode</a:t>
            </a:r>
          </a:p>
          <a:p>
            <a:pPr marL="788670" lvl="1" indent="-514350">
              <a:buAutoNum type="alphaLcParenR"/>
            </a:pPr>
            <a:r>
              <a:rPr lang="ca-ES" dirty="0" smtClean="0"/>
              <a:t>Entrenar-se a mirar diferent.</a:t>
            </a:r>
          </a:p>
          <a:p>
            <a:pPr marL="788670" lvl="1" indent="-514350">
              <a:buAutoNum type="alphaLcParenR"/>
            </a:pPr>
            <a:r>
              <a:rPr lang="ca-ES" dirty="0" smtClean="0"/>
              <a:t>Treball en equip</a:t>
            </a:r>
          </a:p>
          <a:p>
            <a:pPr marL="788670" lvl="1" indent="-514350">
              <a:buAutoNum type="alphaLcParenR"/>
            </a:pPr>
            <a:r>
              <a:rPr lang="ca-ES" dirty="0" smtClean="0"/>
              <a:t>Dotar de valor les idees.</a:t>
            </a:r>
          </a:p>
          <a:p>
            <a:pPr marL="788670" lvl="1" indent="-514350">
              <a:buAutoNum type="alphaLcParenR"/>
            </a:pPr>
            <a:r>
              <a:rPr lang="ca-ES" dirty="0" smtClean="0"/>
              <a:t>Entendre la creativitat com una forma de pensar.</a:t>
            </a:r>
          </a:p>
          <a:p>
            <a:pPr marL="274320" lvl="1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b="1" dirty="0"/>
              <a:t>2</a:t>
            </a:r>
            <a:r>
              <a:rPr lang="ca-ES" b="1" dirty="0" smtClean="0"/>
              <a:t>- Optimització dels recursos mentals</a:t>
            </a:r>
          </a:p>
          <a:p>
            <a:pPr marL="274320" lvl="1" indent="0">
              <a:buNone/>
            </a:pPr>
            <a:r>
              <a:rPr lang="ca-ES" dirty="0" smtClean="0"/>
              <a:t>2.1. Atenció.</a:t>
            </a:r>
          </a:p>
          <a:p>
            <a:pPr marL="274320" lvl="1" indent="0">
              <a:buNone/>
            </a:pPr>
            <a:r>
              <a:rPr lang="ca-ES" dirty="0" smtClean="0"/>
              <a:t>2.2. Ment instintiva</a:t>
            </a:r>
          </a:p>
          <a:p>
            <a:pPr marL="274320" lvl="1" indent="0">
              <a:buNone/>
            </a:pPr>
            <a:r>
              <a:rPr lang="ca-ES" dirty="0" smtClean="0"/>
              <a:t>2.3. M</a:t>
            </a:r>
            <a:r>
              <a:rPr lang="es-ES" dirty="0" smtClean="0"/>
              <a:t>e</a:t>
            </a:r>
            <a:r>
              <a:rPr lang="ca-ES" dirty="0" err="1" smtClean="0"/>
              <a:t>nt</a:t>
            </a:r>
            <a:r>
              <a:rPr lang="ca-ES" dirty="0" smtClean="0"/>
              <a:t> emocional. Intuïció. </a:t>
            </a:r>
          </a:p>
          <a:p>
            <a:pPr marL="274320" lvl="1" indent="0">
              <a:buNone/>
            </a:pPr>
            <a:r>
              <a:rPr lang="ca-ES" dirty="0" smtClean="0"/>
              <a:t>2.4. La ment analítica. Hemisferi esquerre.</a:t>
            </a:r>
          </a:p>
          <a:p>
            <a:pPr marL="274320" lvl="1" indent="0">
              <a:buNone/>
            </a:pPr>
            <a:r>
              <a:rPr lang="ca-ES" dirty="0" smtClean="0"/>
              <a:t>2.5. La ment planificadora. Lòbul </a:t>
            </a:r>
            <a:r>
              <a:rPr lang="ca-ES" dirty="0" err="1" smtClean="0"/>
              <a:t>pre</a:t>
            </a:r>
            <a:r>
              <a:rPr lang="ca-ES" dirty="0" smtClean="0"/>
              <a:t>-frontal.</a:t>
            </a:r>
          </a:p>
          <a:p>
            <a:pPr marL="274320" lvl="1" indent="0">
              <a:buNone/>
            </a:pPr>
            <a:r>
              <a:rPr lang="ca-ES" dirty="0" smtClean="0"/>
              <a:t>2.6. El pensament lateral.</a:t>
            </a:r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0265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4180" y="1268413"/>
            <a:ext cx="8062913" cy="6140450"/>
          </a:xfrm>
        </p:spPr>
        <p:txBody>
          <a:bodyPr>
            <a:normAutofit/>
          </a:bodyPr>
          <a:lstStyle/>
          <a:p>
            <a:pPr marL="365760" indent="-36576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3500" b="1" dirty="0" err="1" smtClean="0">
                <a:solidFill>
                  <a:srgbClr val="00ACAC"/>
                </a:solidFill>
                <a:latin typeface="Cambria"/>
                <a:cs typeface="Cambria"/>
              </a:rPr>
              <a:t>Brainstorming</a:t>
            </a:r>
            <a:r>
              <a:rPr lang="ca-ES" sz="3500" b="1" dirty="0" smtClean="0">
                <a:solidFill>
                  <a:srgbClr val="00ACAC"/>
                </a:solidFill>
                <a:latin typeface="Cambria"/>
                <a:cs typeface="Cambria"/>
              </a:rPr>
              <a:t> musical:</a:t>
            </a:r>
          </a:p>
          <a:p>
            <a:pPr marL="365760" indent="-36576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/>
                <a:cs typeface="Cambria"/>
              </a:rPr>
              <a:t>I don't understand why people are frightened of new ideas. I'm frightened of the old ones”. John Cage</a:t>
            </a:r>
          </a:p>
          <a:p>
            <a:pPr marL="365760" indent="-36576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2000" dirty="0" smtClean="0">
              <a:solidFill>
                <a:srgbClr val="FF0F0F"/>
              </a:solidFill>
              <a:latin typeface="Arial" charset="0"/>
              <a:cs typeface="+mn-cs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2000" dirty="0" smtClean="0">
              <a:latin typeface="Arial" charset="0"/>
              <a:cs typeface="+mn-cs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b="1" dirty="0" smtClean="0">
                <a:latin typeface="Arial" charset="0"/>
                <a:cs typeface="+mn-cs"/>
              </a:rPr>
              <a:t>Música</a:t>
            </a:r>
            <a:r>
              <a:rPr lang="ca-ES" dirty="0" smtClean="0">
                <a:latin typeface="Arial" charset="0"/>
                <a:cs typeface="+mn-cs"/>
              </a:rPr>
              <a:t>: gran poder d’evocació, cohesió grupal, lligada a la imaginació, inconscient i al sistema límbic.</a:t>
            </a:r>
          </a:p>
          <a:p>
            <a:pPr marL="365760" indent="-36576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2000" dirty="0" smtClean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a-ES" sz="2200" dirty="0" smtClean="0">
              <a:solidFill>
                <a:srgbClr val="00ACAC"/>
              </a:solidFill>
              <a:latin typeface="Arial" charset="0"/>
              <a:cs typeface="+mn-cs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a-ES" sz="2200" dirty="0" smtClean="0">
                <a:solidFill>
                  <a:srgbClr val="00ACAC"/>
                </a:solidFill>
                <a:latin typeface="Arial" charset="0"/>
                <a:cs typeface="+mn-cs"/>
              </a:rPr>
              <a:t>Enllaçar la idea que volem desenvolupar, amb les emocions i idees evocades per la música, generant nous conceptes.   </a:t>
            </a:r>
          </a:p>
          <a:p>
            <a:pPr marL="365760" indent="-36576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2200" dirty="0" smtClean="0">
              <a:solidFill>
                <a:srgbClr val="00ACAC"/>
              </a:solidFill>
              <a:latin typeface="Arial" charset="0"/>
              <a:cs typeface="+mn-cs"/>
            </a:endParaRPr>
          </a:p>
          <a:p>
            <a:pPr marL="365760" indent="-36576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2000" dirty="0" smtClean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</a:p>
          <a:p>
            <a:pPr marL="365760" indent="-36576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"/>
              <a:defRPr/>
            </a:pPr>
            <a:endParaRPr lang="ca-ES" sz="2000" dirty="0" smtClean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65760" indent="-36576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"/>
              <a:defRPr/>
            </a:pPr>
            <a:endParaRPr lang="ca-ES" sz="2000" dirty="0" smtClean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65760" indent="-36576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"/>
              <a:defRPr/>
            </a:pPr>
            <a:endParaRPr lang="ca-ES" sz="2000" dirty="0" smtClean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65760" indent="-36576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"/>
              <a:defRPr/>
            </a:pPr>
            <a:endParaRPr lang="ca-ES" sz="2000" dirty="0" smtClean="0">
              <a:solidFill>
                <a:schemeClr val="bg1"/>
              </a:solidFill>
              <a:latin typeface="Arial" charset="0"/>
              <a:cs typeface="+mn-cs"/>
            </a:endParaRPr>
          </a:p>
          <a:p>
            <a:pPr marL="365760" indent="-36576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"/>
              <a:defRPr/>
            </a:pPr>
            <a:endParaRPr lang="ca-ES" sz="2000" b="1" dirty="0">
              <a:solidFill>
                <a:srgbClr val="FF0F0F"/>
              </a:solidFill>
              <a:latin typeface="Arial" charset="0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164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FFFFFF"/>
                </a:solidFill>
                <a:latin typeface="Cambria" charset="0"/>
                <a:cs typeface="Cambria" charset="0"/>
              </a:rPr>
              <a:t>2) OPTIMITZANT RECURSOS MENTALS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905" y="708244"/>
            <a:ext cx="8229600" cy="5748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90000"/>
              </a:lnSpc>
              <a:buFontTx/>
              <a:buNone/>
              <a:defRPr/>
            </a:pPr>
            <a:r>
              <a:rPr lang="ca-ES" b="1" dirty="0" smtClean="0">
                <a:solidFill>
                  <a:srgbClr val="FF0000"/>
                </a:solidFill>
                <a:latin typeface="Arial" charset="0"/>
              </a:rPr>
              <a:t>Exemple de </a:t>
            </a:r>
            <a:r>
              <a:rPr lang="ca-ES" b="1" dirty="0" err="1" smtClean="0">
                <a:solidFill>
                  <a:srgbClr val="FF0000"/>
                </a:solidFill>
                <a:latin typeface="Arial" charset="0"/>
              </a:rPr>
              <a:t>Brainstorming</a:t>
            </a:r>
            <a:r>
              <a:rPr lang="ca-ES" b="1" dirty="0" smtClean="0">
                <a:solidFill>
                  <a:srgbClr val="FF0000"/>
                </a:solidFill>
                <a:latin typeface="Arial" charset="0"/>
              </a:rPr>
              <a:t>.</a:t>
            </a:r>
            <a:endParaRPr lang="ca-E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272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136332"/>
            <a:ext cx="8290971" cy="6437313"/>
          </a:xfrm>
        </p:spPr>
        <p:txBody>
          <a:bodyPr>
            <a:normAutofit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ca-ES" sz="2700" b="1" dirty="0" err="1" smtClean="0">
                <a:solidFill>
                  <a:schemeClr val="hlink"/>
                </a:solidFill>
                <a:latin typeface="Cambria"/>
                <a:cs typeface="Cambria"/>
              </a:rPr>
              <a:t>Sinèctica</a:t>
            </a:r>
            <a:r>
              <a:rPr lang="ca-ES" sz="2700" b="1" dirty="0" smtClean="0">
                <a:solidFill>
                  <a:schemeClr val="hlink"/>
                </a:solidFill>
                <a:latin typeface="Cambria"/>
                <a:cs typeface="Cambria"/>
              </a:rPr>
              <a:t> </a:t>
            </a:r>
            <a:r>
              <a:rPr lang="ca-ES" dirty="0" smtClean="0">
                <a:solidFill>
                  <a:schemeClr val="hlink"/>
                </a:solidFill>
                <a:latin typeface="Arial" charset="0"/>
                <a:cs typeface="Times New Roman" charset="0"/>
              </a:rPr>
              <a:t>(</a:t>
            </a:r>
            <a:r>
              <a:rPr lang="ca-ES" dirty="0" err="1" smtClean="0">
                <a:solidFill>
                  <a:schemeClr val="hlink"/>
                </a:solidFill>
                <a:latin typeface="Arial" charset="0"/>
                <a:cs typeface="Times New Roman" charset="0"/>
              </a:rPr>
              <a:t>bi</a:t>
            </a:r>
            <a:r>
              <a:rPr lang="ca-ES" dirty="0" smtClean="0">
                <a:solidFill>
                  <a:schemeClr val="hlink"/>
                </a:solidFill>
                <a:latin typeface="Arial" charset="0"/>
                <a:cs typeface="Times New Roman" charset="0"/>
              </a:rPr>
              <a:t>-sociació)</a:t>
            </a:r>
            <a:endParaRPr lang="ca-ES" dirty="0" smtClean="0">
              <a:latin typeface="Arial" charset="0"/>
            </a:endParaRP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2000" dirty="0">
              <a:latin typeface="Arial" charset="0"/>
            </a:endParaRPr>
          </a:p>
          <a:p>
            <a:pPr marL="533400" indent="-533400">
              <a:lnSpc>
                <a:spcPct val="90000"/>
              </a:lnSpc>
              <a:buNone/>
              <a:defRPr/>
            </a:pPr>
            <a:r>
              <a:rPr lang="ca-ES" sz="2000" b="1" dirty="0" smtClean="0">
                <a:latin typeface="Arial" charset="0"/>
                <a:cs typeface="+mn-cs"/>
              </a:rPr>
              <a:t>Ús d’analogies</a:t>
            </a:r>
            <a:r>
              <a:rPr lang="ca-ES" sz="2000" dirty="0" smtClean="0">
                <a:latin typeface="Arial" charset="0"/>
                <a:cs typeface="+mn-cs"/>
              </a:rPr>
              <a:t>. Relaciona les </a:t>
            </a:r>
            <a:r>
              <a:rPr lang="ca-ES" sz="2000" dirty="0" smtClean="0">
                <a:latin typeface="Arial" charset="0"/>
              </a:rPr>
              <a:t>lògiques de dos objectes, conceptes o situacions totalment diferents. </a:t>
            </a:r>
            <a:r>
              <a:rPr lang="ca-ES" sz="2000" dirty="0">
                <a:latin typeface="Arial" charset="0"/>
              </a:rPr>
              <a:t>(W. Gordon)</a:t>
            </a:r>
            <a:endParaRPr lang="ca-ES" sz="2000" dirty="0" smtClean="0">
              <a:latin typeface="Arial" charset="0"/>
            </a:endParaRPr>
          </a:p>
          <a:p>
            <a:pPr marL="1295400" lvl="2" indent="-381000" algn="just">
              <a:lnSpc>
                <a:spcPct val="90000"/>
              </a:lnSpc>
              <a:buNone/>
              <a:defRPr/>
            </a:pPr>
            <a:endParaRPr lang="ca-ES" sz="2000" b="1" dirty="0">
              <a:latin typeface="Arial" charset="0"/>
            </a:endParaRPr>
          </a:p>
          <a:p>
            <a:pPr marL="1295400" lvl="2" indent="-381000" algn="just">
              <a:lnSpc>
                <a:spcPct val="90000"/>
              </a:lnSpc>
              <a:buFont typeface="Arial"/>
              <a:buChar char="•"/>
              <a:defRPr/>
            </a:pPr>
            <a:r>
              <a:rPr lang="ca-ES" sz="2000" b="1" dirty="0">
                <a:latin typeface="Arial" charset="0"/>
              </a:rPr>
              <a:t>Analogies directes</a:t>
            </a:r>
            <a:r>
              <a:rPr lang="ca-ES" sz="2000" dirty="0">
                <a:latin typeface="Arial" charset="0"/>
              </a:rPr>
              <a:t>: </a:t>
            </a:r>
            <a:r>
              <a:rPr lang="ca-ES" sz="2000" dirty="0" smtClean="0">
                <a:latin typeface="Arial" charset="0"/>
              </a:rPr>
              <a:t>comparar </a:t>
            </a:r>
            <a:r>
              <a:rPr lang="ca-ES" sz="2000" dirty="0">
                <a:latin typeface="Arial" charset="0"/>
              </a:rPr>
              <a:t>directament dos </a:t>
            </a:r>
            <a:r>
              <a:rPr lang="ca-ES" sz="2000" dirty="0" smtClean="0">
                <a:latin typeface="Arial" charset="0"/>
              </a:rPr>
              <a:t>conceptes</a:t>
            </a:r>
          </a:p>
          <a:p>
            <a:pPr marL="1295400" lvl="2" indent="-381000" algn="just">
              <a:lnSpc>
                <a:spcPct val="90000"/>
              </a:lnSpc>
              <a:buFont typeface="Arial"/>
              <a:buChar char="•"/>
              <a:defRPr/>
            </a:pPr>
            <a:endParaRPr lang="ca-ES" sz="2000" dirty="0">
              <a:latin typeface="Arial" charset="0"/>
            </a:endParaRPr>
          </a:p>
          <a:p>
            <a:pPr marL="1295400" lvl="2" indent="-381000" algn="just">
              <a:lnSpc>
                <a:spcPct val="90000"/>
              </a:lnSpc>
              <a:buFont typeface="Arial"/>
              <a:buChar char="•"/>
              <a:defRPr/>
            </a:pPr>
            <a:r>
              <a:rPr lang="ca-ES" sz="2000" b="1" dirty="0">
                <a:latin typeface="Arial" charset="0"/>
              </a:rPr>
              <a:t>Analogies personals</a:t>
            </a:r>
            <a:r>
              <a:rPr lang="ca-ES" sz="2000" dirty="0">
                <a:latin typeface="Arial" charset="0"/>
              </a:rPr>
              <a:t>: es descriu el problema en primera persona . </a:t>
            </a:r>
          </a:p>
          <a:p>
            <a:pPr marL="1295400" lvl="2" indent="-381000" algn="just">
              <a:lnSpc>
                <a:spcPct val="90000"/>
              </a:lnSpc>
              <a:buFont typeface="Arial"/>
              <a:buChar char="•"/>
              <a:defRPr/>
            </a:pPr>
            <a:endParaRPr lang="ca-ES" sz="2000" b="1" dirty="0">
              <a:latin typeface="Arial" charset="0"/>
            </a:endParaRPr>
          </a:p>
          <a:p>
            <a:pPr marL="1295400" lvl="2" indent="-381000" algn="just">
              <a:lnSpc>
                <a:spcPct val="90000"/>
              </a:lnSpc>
              <a:buFont typeface="Arial"/>
              <a:buChar char="•"/>
              <a:defRPr/>
            </a:pPr>
            <a:r>
              <a:rPr lang="ca-ES" sz="2000" b="1" dirty="0">
                <a:latin typeface="Arial" charset="0"/>
              </a:rPr>
              <a:t>Analogies simbòliques</a:t>
            </a:r>
            <a:r>
              <a:rPr lang="ca-ES" sz="2000" dirty="0">
                <a:latin typeface="Arial" charset="0"/>
              </a:rPr>
              <a:t>: usar una imatge global diferent de la realitat, per descriure el problema. </a:t>
            </a:r>
          </a:p>
          <a:p>
            <a:pPr marL="1295400" lvl="2" indent="-381000" algn="just">
              <a:lnSpc>
                <a:spcPct val="90000"/>
              </a:lnSpc>
              <a:buFont typeface="Arial"/>
              <a:buChar char="•"/>
              <a:defRPr/>
            </a:pPr>
            <a:endParaRPr lang="ca-ES" sz="2000" b="1" dirty="0">
              <a:latin typeface="Arial" charset="0"/>
            </a:endParaRPr>
          </a:p>
          <a:p>
            <a:pPr marL="1295400" lvl="2" indent="-381000" algn="just">
              <a:lnSpc>
                <a:spcPct val="90000"/>
              </a:lnSpc>
              <a:buFont typeface="Arial"/>
              <a:buChar char="•"/>
              <a:defRPr/>
            </a:pPr>
            <a:r>
              <a:rPr lang="ca-ES" sz="2000" b="1" dirty="0">
                <a:latin typeface="Arial" charset="0"/>
              </a:rPr>
              <a:t>Analogies fantàstiques</a:t>
            </a:r>
            <a:r>
              <a:rPr lang="ca-ES" sz="2000" dirty="0">
                <a:latin typeface="Arial" charset="0"/>
              </a:rPr>
              <a:t>: es trasllada el problema a un món ideal, o màgic.</a:t>
            </a:r>
          </a:p>
          <a:p>
            <a:pPr marL="1295400" lvl="2" indent="-381000" algn="just">
              <a:lnSpc>
                <a:spcPct val="90000"/>
              </a:lnSpc>
              <a:buNone/>
              <a:defRPr/>
            </a:pPr>
            <a:r>
              <a:rPr lang="ca-ES" sz="1600" dirty="0">
                <a:latin typeface="Arial" charset="0"/>
              </a:rPr>
              <a:t> 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ca-ES" sz="2000" dirty="0" smtClean="0">
              <a:latin typeface="Arial" charset="0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8164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>
                <a:solidFill>
                  <a:srgbClr val="FFFFFF"/>
                </a:solidFill>
                <a:latin typeface="Cambria" charset="0"/>
                <a:cs typeface="Cambria" charset="0"/>
              </a:rPr>
              <a:t>2) OPTIMITZANT RECURSOS MENTALS</a:t>
            </a:r>
          </a:p>
        </p:txBody>
      </p:sp>
      <p:sp>
        <p:nvSpPr>
          <p:cNvPr id="5" name="Rectángulo 2"/>
          <p:cNvSpPr>
            <a:spLocks noChangeArrowheads="1"/>
          </p:cNvSpPr>
          <p:nvPr/>
        </p:nvSpPr>
        <p:spPr bwMode="auto">
          <a:xfrm>
            <a:off x="291354" y="504416"/>
            <a:ext cx="71643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 algn="l">
              <a:lnSpc>
                <a:spcPct val="90000"/>
              </a:lnSpc>
              <a:buFont typeface="Arial"/>
              <a:buChar char="•"/>
            </a:pPr>
            <a:r>
              <a:rPr lang="ca-ES" sz="3200" b="1" dirty="0" smtClean="0">
                <a:solidFill>
                  <a:srgbClr val="FF0000"/>
                </a:solidFill>
                <a:latin typeface="Cambria" charset="0"/>
                <a:cs typeface="Cambria" charset="0"/>
              </a:rPr>
              <a:t>Com usar el pensament lateral?</a:t>
            </a:r>
            <a:endParaRPr lang="ca-ES" sz="3200" b="1" dirty="0">
              <a:solidFill>
                <a:srgbClr val="FF0000"/>
              </a:solidFill>
              <a:latin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742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976" y="551622"/>
            <a:ext cx="84582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a-ES" sz="3600" b="1" dirty="0" smtClean="0">
                <a:solidFill>
                  <a:srgbClr val="FF0000"/>
                </a:solidFill>
                <a:latin typeface="Arial" charset="0"/>
              </a:rPr>
              <a:t>2.5. La ment analítica:</a:t>
            </a:r>
            <a:r>
              <a:rPr lang="ca-ES" sz="2600" b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ca-ES" sz="2600" dirty="0" smtClean="0">
                <a:latin typeface="Arial" charset="0"/>
              </a:rPr>
              <a:t>Hemisferi esquerre.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a-ES" sz="1700" b="1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a-ES" sz="1700" b="1" dirty="0" smtClean="0">
                <a:latin typeface="Arial" charset="0"/>
                <a:cs typeface="+mn-cs"/>
              </a:rPr>
              <a:t>Responsable de:</a:t>
            </a:r>
            <a:r>
              <a:rPr lang="ca-ES" sz="1700" dirty="0" smtClean="0">
                <a:latin typeface="Arial" charset="0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a-ES" sz="1700" dirty="0" smtClean="0">
                <a:latin typeface="Arial" charset="0"/>
                <a:cs typeface="+mn-cs"/>
              </a:rPr>
              <a:t>• </a:t>
            </a:r>
            <a:r>
              <a:rPr lang="ca-ES" sz="2100" dirty="0" smtClean="0">
                <a:latin typeface="Arial" charset="0"/>
                <a:cs typeface="+mn-cs"/>
              </a:rPr>
              <a:t>Capacitat d'anàlisi i argumentació.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• Capacitat de raonament lògic.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a-ES" sz="1900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ca-ES" sz="1900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a-ES" sz="1900" b="1" u="sng" dirty="0" smtClean="0">
                <a:latin typeface="Arial" charset="0"/>
                <a:cs typeface="+mn-cs"/>
              </a:rPr>
              <a:t>Treballa mitjançant estratègies cognitives</a:t>
            </a:r>
            <a:r>
              <a:rPr lang="ca-ES" sz="1900" u="sng" dirty="0" smtClean="0">
                <a:latin typeface="Arial" charset="0"/>
                <a:cs typeface="+mn-cs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a-ES" sz="1900" dirty="0" smtClean="0">
                <a:latin typeface="Arial" charset="0"/>
                <a:cs typeface="+mn-cs"/>
              </a:rPr>
              <a:t>Trobar relacions i interseccions.</a:t>
            </a:r>
          </a:p>
          <a:p>
            <a:pPr>
              <a:lnSpc>
                <a:spcPct val="90000"/>
              </a:lnSpc>
              <a:defRPr/>
            </a:pPr>
            <a:r>
              <a:rPr lang="ca-ES" sz="1900" dirty="0" smtClean="0">
                <a:latin typeface="Arial" charset="0"/>
              </a:rPr>
              <a:t>Organitza </a:t>
            </a:r>
            <a:r>
              <a:rPr lang="ca-ES" sz="1900" dirty="0">
                <a:latin typeface="Arial" charset="0"/>
              </a:rPr>
              <a:t>la informació</a:t>
            </a:r>
            <a:r>
              <a:rPr lang="ca-ES" sz="1900" dirty="0" smtClean="0">
                <a:latin typeface="Arial" charset="0"/>
              </a:rPr>
              <a:t>. Elimina alternatives.</a:t>
            </a:r>
            <a:endParaRPr lang="ca-ES" sz="19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ca-ES" sz="1900" dirty="0">
                <a:latin typeface="Arial" charset="0"/>
              </a:rPr>
              <a:t>Visualització de les solucions.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a-ES" sz="1900" dirty="0" smtClean="0">
                <a:latin typeface="Arial" charset="0"/>
                <a:cs typeface="+mn-cs"/>
              </a:rPr>
              <a:t>Treball per translació.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a-ES" sz="1900" dirty="0" smtClean="0">
                <a:latin typeface="Arial" charset="0"/>
              </a:rPr>
              <a:t>Automatitza.</a:t>
            </a:r>
            <a:endParaRPr lang="ca-ES" sz="1900" dirty="0" smtClean="0">
              <a:latin typeface="Arial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a-ES" sz="1900" dirty="0" smtClean="0">
                <a:latin typeface="Arial" charset="0"/>
                <a:cs typeface="+mn-cs"/>
              </a:rPr>
              <a:t>Superar bloquejos mentals.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a-ES" sz="1900" dirty="0" err="1" smtClean="0">
                <a:latin typeface="Arial" charset="0"/>
                <a:cs typeface="+mn-cs"/>
              </a:rPr>
              <a:t>Empatitza</a:t>
            </a:r>
            <a:r>
              <a:rPr lang="ca-ES" sz="1900" dirty="0" smtClean="0">
                <a:latin typeface="Arial" charset="0"/>
                <a:cs typeface="+mn-cs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a-ES" sz="1900" dirty="0" smtClean="0">
                <a:latin typeface="Arial" charset="0"/>
              </a:rPr>
              <a:t>Etc.</a:t>
            </a:r>
            <a:endParaRPr lang="ca-ES" sz="1900" dirty="0" smtClean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14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a-ES" sz="2200" b="1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La ment analítica és lenta. </a:t>
            </a:r>
          </a:p>
          <a:p>
            <a:pPr>
              <a:buNone/>
            </a:pPr>
            <a:endParaRPr lang="ca-ES" sz="1800" dirty="0" smtClean="0">
              <a:latin typeface="Arial" charset="0"/>
              <a:ea typeface="ＭＳ Ｐゴシック" charset="0"/>
            </a:endParaRPr>
          </a:p>
          <a:p>
            <a:pPr>
              <a:buNone/>
            </a:pPr>
            <a:r>
              <a:rPr lang="ca-ES" sz="1800" dirty="0" smtClean="0">
                <a:latin typeface="Arial" charset="0"/>
                <a:ea typeface="ＭＳ Ｐゴシック" charset="0"/>
              </a:rPr>
              <a:t>Respon </a:t>
            </a:r>
            <a:r>
              <a:rPr lang="ca-ES" sz="1800" dirty="0">
                <a:latin typeface="Arial" charset="0"/>
                <a:ea typeface="ＭＳ Ｐゴシック" charset="0"/>
              </a:rPr>
              <a:t>el més ràpidament possible</a:t>
            </a:r>
            <a:endParaRPr lang="ca-ES" sz="1800" dirty="0" smtClean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lvl="2" eaLnBrk="1" hangingPunct="1">
              <a:buFontTx/>
              <a:buChar char="-"/>
            </a:pPr>
            <a:r>
              <a:rPr lang="ca-ES" sz="2000" dirty="0">
                <a:latin typeface="Arial" charset="0"/>
                <a:ea typeface="ＭＳ Ｐゴシック" charset="0"/>
              </a:rPr>
              <a:t>Si avances el segon en quina posició quedes?</a:t>
            </a:r>
          </a:p>
          <a:p>
            <a:pPr lvl="2" eaLnBrk="1" hangingPunct="1">
              <a:buFontTx/>
              <a:buChar char="-"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lvl="2" eaLnBrk="1" hangingPunct="1">
              <a:buFontTx/>
              <a:buChar char="-"/>
            </a:pPr>
            <a:r>
              <a:rPr lang="ca-ES" sz="2000" dirty="0">
                <a:latin typeface="Arial" charset="0"/>
                <a:ea typeface="ＭＳ Ｐゴシック" charset="0"/>
              </a:rPr>
              <a:t>Si avances l’últim? </a:t>
            </a:r>
            <a:endParaRPr lang="ca-ES" sz="2000" dirty="0" smtClean="0">
              <a:latin typeface="Arial" charset="0"/>
              <a:ea typeface="ＭＳ Ｐゴシック" charset="0"/>
            </a:endParaRPr>
          </a:p>
          <a:p>
            <a:pPr lvl="2" eaLnBrk="1" hangingPunct="1">
              <a:buFontTx/>
              <a:buChar char="-"/>
            </a:pPr>
            <a:endParaRPr lang="ca-ES" sz="2000" dirty="0" smtClean="0">
              <a:latin typeface="Arial" charset="0"/>
              <a:ea typeface="ＭＳ Ｐゴシック" charset="0"/>
            </a:endParaRPr>
          </a:p>
          <a:p>
            <a:pPr lvl="2" eaLnBrk="1" hangingPunct="1">
              <a:buFontTx/>
              <a:buChar char="-"/>
            </a:pPr>
            <a:r>
              <a:rPr lang="ca-ES" sz="2000" dirty="0" smtClean="0">
                <a:latin typeface="Arial" charset="0"/>
                <a:ea typeface="ＭＳ Ｐゴシック" charset="0"/>
              </a:rPr>
              <a:t>Per què els barbers de Blanes prefereixen tallar el cabell a 10 persones amb sobrepès, que a una prima?</a:t>
            </a:r>
          </a:p>
          <a:p>
            <a:pPr lvl="2" eaLnBrk="1" hangingPunct="1">
              <a:buFontTx/>
              <a:buChar char="-"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lvl="2" eaLnBrk="1" hangingPunct="1">
              <a:buFontTx/>
              <a:buChar char="-"/>
            </a:pPr>
            <a:r>
              <a:rPr lang="ca-ES" sz="2000" dirty="0">
                <a:latin typeface="Arial" charset="0"/>
                <a:ea typeface="ＭＳ Ｐゴシック" charset="0"/>
              </a:rPr>
              <a:t>Quants individus de cada espècie, va emportar-se Moisés a la seva arca?</a:t>
            </a:r>
          </a:p>
          <a:p>
            <a:pPr lvl="2" eaLnBrk="1" hangingPunct="1">
              <a:buFontTx/>
              <a:buChar char="-"/>
            </a:pPr>
            <a:endParaRPr lang="ca-ES" sz="2000" dirty="0">
              <a:latin typeface="Arial" charset="0"/>
              <a:ea typeface="ＭＳ Ｐゴシック" charset="0"/>
            </a:endParaRPr>
          </a:p>
          <a:p>
            <a:pPr lvl="2" eaLnBrk="1" hangingPunct="1">
              <a:buFontTx/>
              <a:buChar char="-"/>
            </a:pPr>
            <a:endParaRPr lang="ca-ES" sz="2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7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750" y="785645"/>
            <a:ext cx="8280400" cy="5975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a-ES" sz="2200" b="1" dirty="0" smtClean="0">
                <a:solidFill>
                  <a:srgbClr val="FF0000"/>
                </a:solidFill>
                <a:latin typeface="Arial"/>
                <a:cs typeface="Arial"/>
              </a:rPr>
              <a:t>S’han d’evitar fixacions.</a:t>
            </a:r>
          </a:p>
          <a:p>
            <a:pPr marL="0" indent="0">
              <a:buFontTx/>
              <a:buNone/>
              <a:defRPr/>
            </a:pPr>
            <a:endParaRPr lang="ca-ES" sz="2000" dirty="0"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ca-ES" sz="2000" dirty="0" smtClean="0">
                <a:latin typeface="Arial"/>
                <a:cs typeface="Arial"/>
              </a:rPr>
              <a:t>Un pare i un fill tenen un accident de circulació. Els dos sobreviuen, però el fill queda molt malmès.</a:t>
            </a:r>
          </a:p>
          <a:p>
            <a:pPr marL="0" indent="0">
              <a:buFontTx/>
              <a:buNone/>
              <a:defRPr/>
            </a:pPr>
            <a:endParaRPr lang="ca-ES" sz="2000" dirty="0" smtClean="0"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ca-ES" sz="2000" dirty="0" smtClean="0">
                <a:latin typeface="Arial"/>
                <a:cs typeface="Arial"/>
              </a:rPr>
              <a:t>Van a l’hospital més proper i els metges veuen que només el podrà salvar una gran eminència de la medicina, que treballa a un altre hospital.</a:t>
            </a:r>
          </a:p>
          <a:p>
            <a:pPr marL="0" indent="0">
              <a:buFontTx/>
              <a:buNone/>
              <a:defRPr/>
            </a:pPr>
            <a:endParaRPr lang="ca-ES" sz="2000" dirty="0" smtClean="0"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ca-ES" sz="2000" dirty="0" smtClean="0">
                <a:latin typeface="Arial"/>
                <a:cs typeface="Arial"/>
              </a:rPr>
              <a:t>Truquen a l’eminència i li expliquen la situació. La seva resposta és que ja coneix la situació, ja que el noi és el seu fill.</a:t>
            </a:r>
          </a:p>
          <a:p>
            <a:pPr marL="0" indent="0">
              <a:buFontTx/>
              <a:buNone/>
              <a:defRPr/>
            </a:pPr>
            <a:endParaRPr lang="ca-ES" sz="2000" dirty="0" smtClean="0">
              <a:latin typeface="Arial"/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ca-ES" sz="2000" dirty="0" smtClean="0">
                <a:latin typeface="Arial"/>
                <a:cs typeface="Arial"/>
              </a:rPr>
              <a:t>Com pot ser això?</a:t>
            </a:r>
            <a:endParaRPr lang="ca-E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01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1027"/>
          <p:cNvSpPr>
            <a:spLocks noChangeArrowheads="1"/>
          </p:cNvSpPr>
          <p:nvPr/>
        </p:nvSpPr>
        <p:spPr bwMode="auto">
          <a:xfrm>
            <a:off x="528638" y="6824663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endParaRPr lang="es-ES" sz="800" i="1">
              <a:latin typeface="Arial" charset="0"/>
              <a:cs typeface="+mn-cs"/>
            </a:endParaRPr>
          </a:p>
        </p:txBody>
      </p:sp>
      <p:pic>
        <p:nvPicPr>
          <p:cNvPr id="37890" name="Picture 1028" descr="Imagen 2.png                                                   00026806Macintosh HD                   87E7CA4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9638"/>
            <a:ext cx="85344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91016" y="478751"/>
            <a:ext cx="38845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defRPr/>
            </a:pPr>
            <a:r>
              <a:rPr lang="ca-ES" sz="2200" b="1" dirty="0">
                <a:solidFill>
                  <a:srgbClr val="FF0000"/>
                </a:solidFill>
                <a:latin typeface="Arial" charset="0"/>
              </a:rPr>
              <a:t>Superar bloquejos mentals.</a:t>
            </a:r>
          </a:p>
        </p:txBody>
      </p:sp>
    </p:spTree>
    <p:extLst>
      <p:ext uri="{BB962C8B-B14F-4D97-AF65-F5344CB8AC3E}">
        <p14:creationId xmlns:p14="http://schemas.microsoft.com/office/powerpoint/2010/main" val="169104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4" descr="targeta contacte copia.jpg                                     00026806Macintosh HD                   87E7CA4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4" y="285307"/>
            <a:ext cx="9161463" cy="553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4" name="CuadroTexto 1"/>
          <p:cNvSpPr txBox="1">
            <a:spLocks noChangeArrowheads="1"/>
          </p:cNvSpPr>
          <p:nvPr/>
        </p:nvSpPr>
        <p:spPr bwMode="auto">
          <a:xfrm>
            <a:off x="5950125" y="236104"/>
            <a:ext cx="7200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4400" b="1" dirty="0">
                <a:latin typeface="Helvetica" charset="0"/>
                <a:cs typeface="Helvetica" charset="0"/>
              </a:rPr>
              <a:t>GRÀCIES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35212" y="5584792"/>
            <a:ext cx="708561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900" dirty="0" smtClean="0">
                <a:solidFill>
                  <a:schemeClr val="bg1">
                    <a:lumMod val="50000"/>
                  </a:schemeClr>
                </a:solidFill>
                <a:cs typeface="+mn-cs"/>
                <a:hlinkClick r:id="rId3"/>
              </a:rPr>
              <a:t>A</a:t>
            </a:r>
            <a:r>
              <a:rPr lang="nl-NL" sz="1900" dirty="0" smtClean="0">
                <a:solidFill>
                  <a:schemeClr val="bg1">
                    <a:lumMod val="50000"/>
                  </a:schemeClr>
                </a:solidFill>
                <a:cs typeface="+mn-cs"/>
                <a:hlinkClick r:id="rId3"/>
              </a:rPr>
              <a:t>lbert.vinyals@uab.cat</a:t>
            </a:r>
          </a:p>
          <a:p>
            <a:pPr algn="r">
              <a:defRPr/>
            </a:pPr>
            <a:r>
              <a:rPr lang="es-ES" sz="1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P</a:t>
            </a:r>
            <a:r>
              <a:rPr lang="nl-NL" sz="19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sicologiadelconsumo.wordpress.com</a:t>
            </a:r>
            <a:endParaRPr lang="nl-NL" sz="1900" dirty="0" smtClean="0">
              <a:solidFill>
                <a:schemeClr val="bg1">
                  <a:lumMod val="50000"/>
                </a:schemeClr>
              </a:solidFill>
              <a:cs typeface="+mn-cs"/>
              <a:hlinkClick r:id="rId3"/>
            </a:endParaRPr>
          </a:p>
          <a:p>
            <a:pPr algn="r">
              <a:defRPr/>
            </a:pPr>
            <a:r>
              <a:rPr lang="nl-NL" sz="1900" dirty="0" smtClean="0">
                <a:solidFill>
                  <a:schemeClr val="bg1">
                    <a:lumMod val="50000"/>
                  </a:schemeClr>
                </a:solidFill>
                <a:cs typeface="+mn-cs"/>
                <a:hlinkClick r:id="rId3"/>
              </a:rPr>
              <a:t>www.albertvinyals.wordpress.com</a:t>
            </a:r>
            <a:endParaRPr lang="nl-NL" sz="1900" dirty="0" smtClean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algn="r">
              <a:defRPr/>
            </a:pPr>
            <a:r>
              <a:rPr lang="es-ES" sz="1900" dirty="0" err="1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www.L</a:t>
            </a:r>
            <a:r>
              <a:rPr lang="nl-NL" sz="19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inkedin.com/</a:t>
            </a:r>
            <a:r>
              <a:rPr lang="nl-NL" sz="1900" dirty="0" err="1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albertvinyalsros</a:t>
            </a:r>
            <a:endParaRPr lang="ca-ES" sz="1900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02532" y="4170373"/>
            <a:ext cx="360045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08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a-ES" smtClean="0">
              <a:cs typeface="+mn-cs"/>
            </a:endParaRPr>
          </a:p>
        </p:txBody>
      </p:sp>
      <p:sp>
        <p:nvSpPr>
          <p:cNvPr id="5" name="Marcador de contenido 2"/>
          <p:cNvSpPr>
            <a:spLocks noGrp="1"/>
          </p:cNvSpPr>
          <p:nvPr/>
        </p:nvSpPr>
        <p:spPr>
          <a:xfrm>
            <a:off x="971550" y="2133600"/>
            <a:ext cx="7770813" cy="4256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+mn-cs"/>
              </a:defRPr>
            </a:lvl2pPr>
            <a:lvl3pPr marL="1035050" indent="-349250" algn="l" rtl="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+mn-cs"/>
              </a:defRPr>
            </a:lvl3pPr>
            <a:lvl4pPr marL="1371600" indent="-336550" algn="l" rtl="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+mn-cs"/>
              </a:defRPr>
            </a:lvl4pPr>
            <a:lvl5pPr marL="1720850" indent="-349250" algn="l" rtl="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ＭＳ Ｐゴシック" charset="0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  <a:defRPr/>
            </a:pPr>
            <a:r>
              <a:rPr lang="ca-ES" sz="5500" dirty="0" smtClean="0">
                <a:solidFill>
                  <a:srgbClr val="FF0000"/>
                </a:solidFill>
              </a:rPr>
              <a:t> Qui és el creatiu/va?</a:t>
            </a:r>
            <a:endParaRPr lang="ca-ES" sz="5500" dirty="0">
              <a:solidFill>
                <a:srgbClr val="FF0000"/>
              </a:solidFill>
            </a:endParaRPr>
          </a:p>
        </p:txBody>
      </p:sp>
      <p:sp>
        <p:nvSpPr>
          <p:cNvPr id="38916" name="CuadroTexto 1"/>
          <p:cNvSpPr txBox="1">
            <a:spLocks noChangeArrowheads="1"/>
          </p:cNvSpPr>
          <p:nvPr/>
        </p:nvSpPr>
        <p:spPr bwMode="auto">
          <a:xfrm>
            <a:off x="121551" y="767079"/>
            <a:ext cx="68405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2800" b="1" dirty="0">
                <a:solidFill>
                  <a:srgbClr val="FF6600"/>
                </a:solidFill>
                <a:latin typeface="Cambria" charset="0"/>
                <a:cs typeface="Cambria" charset="0"/>
              </a:rPr>
              <a:t>1</a:t>
            </a:r>
            <a:r>
              <a:rPr lang="ca-ES" sz="2800" b="1" dirty="0" smtClean="0">
                <a:solidFill>
                  <a:srgbClr val="FF6600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2800" b="1" dirty="0">
                <a:solidFill>
                  <a:srgbClr val="FF6600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2800" dirty="0">
              <a:solidFill>
                <a:srgbClr val="FF6600"/>
              </a:solidFill>
            </a:endParaRPr>
          </a:p>
        </p:txBody>
      </p:sp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167633"/>
            <a:ext cx="9145587" cy="6308725"/>
          </a:xfrm>
        </p:spPr>
        <p:txBody>
          <a:bodyPr>
            <a:noAutofit/>
          </a:bodyPr>
          <a:lstStyle/>
          <a:p>
            <a:pPr marL="533400" indent="-533400" eaLnBrk="1" fontAlgn="auto" hangingPunct="1">
              <a:buFont typeface="Wingdings" charset="0"/>
              <a:buNone/>
              <a:defRPr/>
            </a:pPr>
            <a:r>
              <a:rPr lang="ca-ES" sz="2100" dirty="0" smtClean="0">
                <a:cs typeface="+mn-cs"/>
              </a:rPr>
              <a:t>“La creativitat és 99% transpiració i un 1% inspiració”  </a:t>
            </a:r>
            <a:r>
              <a:rPr lang="ca-ES" sz="1500" dirty="0" smtClean="0">
                <a:cs typeface="+mn-cs"/>
              </a:rPr>
              <a:t>(Thomas </a:t>
            </a:r>
            <a:r>
              <a:rPr lang="ca-ES" sz="1500" dirty="0" err="1" smtClean="0">
                <a:cs typeface="+mn-cs"/>
              </a:rPr>
              <a:t>Eddison</a:t>
            </a:r>
            <a:r>
              <a:rPr lang="ca-ES" sz="1500" dirty="0" smtClean="0">
                <a:cs typeface="+mn-cs"/>
              </a:rPr>
              <a:t>)</a:t>
            </a:r>
            <a:endParaRPr lang="ca-ES" sz="1500" dirty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endParaRPr lang="ca-ES" dirty="0" smtClean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endParaRPr lang="ca-ES" dirty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endParaRPr lang="ca-ES" dirty="0" smtClean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endParaRPr lang="ca-ES" dirty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endParaRPr lang="ca-ES" dirty="0" smtClean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endParaRPr lang="ca-ES" dirty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endParaRPr lang="ca-ES" dirty="0" smtClean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endParaRPr lang="ca-ES" dirty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endParaRPr lang="ca-ES" dirty="0" smtClean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endParaRPr lang="ca-ES" dirty="0" smtClean="0">
              <a:cs typeface="+mn-cs"/>
            </a:endParaRPr>
          </a:p>
          <a:p>
            <a:pPr marL="533400" indent="-533400" eaLnBrk="1" fontAlgn="auto" hangingPunct="1">
              <a:buFont typeface="Wingdings" charset="0"/>
              <a:buNone/>
              <a:defRPr/>
            </a:pPr>
            <a:r>
              <a:rPr lang="ca-ES" sz="2200" dirty="0" smtClean="0">
                <a:cs typeface="+mn-cs"/>
              </a:rPr>
              <a:t>“Si algun dia </a:t>
            </a:r>
            <a:r>
              <a:rPr lang="ca-ES" sz="2200" dirty="0" err="1" smtClean="0">
                <a:cs typeface="+mn-cs"/>
              </a:rPr>
              <a:t>vienen</a:t>
            </a:r>
            <a:r>
              <a:rPr lang="ca-ES" sz="2200" dirty="0" smtClean="0">
                <a:cs typeface="+mn-cs"/>
              </a:rPr>
              <a:t> las </a:t>
            </a:r>
            <a:r>
              <a:rPr lang="ca-ES" sz="2200" dirty="0" err="1" smtClean="0">
                <a:cs typeface="+mn-cs"/>
              </a:rPr>
              <a:t>musas</a:t>
            </a:r>
            <a:r>
              <a:rPr lang="ca-ES" sz="2200" dirty="0" smtClean="0">
                <a:cs typeface="+mn-cs"/>
              </a:rPr>
              <a:t> me encontraran </a:t>
            </a:r>
            <a:r>
              <a:rPr lang="ca-ES" sz="2200" dirty="0" err="1" smtClean="0">
                <a:cs typeface="+mn-cs"/>
              </a:rPr>
              <a:t>trabajando</a:t>
            </a:r>
            <a:r>
              <a:rPr lang="ca-ES" sz="2200" dirty="0" smtClean="0">
                <a:cs typeface="+mn-cs"/>
              </a:rPr>
              <a:t>”  </a:t>
            </a:r>
          </a:p>
          <a:p>
            <a:pPr marL="533400" indent="-533400" eaLnBrk="1" fontAlgn="auto" hangingPunct="1">
              <a:buFont typeface="Wingdings" charset="0"/>
              <a:buNone/>
              <a:defRPr/>
            </a:pPr>
            <a:r>
              <a:rPr lang="ca-ES" sz="2200" dirty="0"/>
              <a:t> </a:t>
            </a:r>
            <a:r>
              <a:rPr lang="ca-ES" sz="2200" dirty="0" smtClean="0"/>
              <a:t>   </a:t>
            </a:r>
            <a:r>
              <a:rPr lang="ca-ES" sz="1800" dirty="0" smtClean="0">
                <a:cs typeface="+mn-cs"/>
              </a:rPr>
              <a:t>(Pablo Picasso)</a:t>
            </a:r>
            <a:endParaRPr lang="ca-ES" sz="1800" dirty="0" smtClean="0">
              <a:latin typeface="Arial" charset="0"/>
              <a:cs typeface="+mn-cs"/>
            </a:endParaRPr>
          </a:p>
        </p:txBody>
      </p:sp>
      <p:pic>
        <p:nvPicPr>
          <p:cNvPr id="40962" name="Picture 4" descr="&#10;picasso-g.jpg                                                  00099F20&#10;Mac Injury                     BEF7B47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773238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30836" y="349790"/>
            <a:ext cx="68405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2800" b="1" dirty="0" smtClean="0">
                <a:solidFill>
                  <a:srgbClr val="FF6600"/>
                </a:solidFill>
                <a:latin typeface="Cambria" charset="0"/>
                <a:cs typeface="Cambria" charset="0"/>
              </a:rPr>
              <a:t>1.1. Característiques dels creatius/ves</a:t>
            </a:r>
            <a:endParaRPr lang="ca-ES" sz="2800" b="1" dirty="0">
              <a:solidFill>
                <a:srgbClr val="FF6600"/>
              </a:solidFill>
              <a:latin typeface="Cambria" charset="0"/>
              <a:cs typeface="Cambria" charset="0"/>
            </a:endParaRPr>
          </a:p>
          <a:p>
            <a:pPr algn="l" eaLnBrk="1" hangingPunct="1"/>
            <a:endParaRPr lang="ca-ES" sz="2800" dirty="0">
              <a:solidFill>
                <a:srgbClr val="FF6600"/>
              </a:solidFill>
            </a:endParaRPr>
          </a:p>
        </p:txBody>
      </p:sp>
      <p:sp>
        <p:nvSpPr>
          <p:cNvPr id="6" name="Rectángulo 3"/>
          <p:cNvSpPr>
            <a:spLocks noChangeArrowheads="1"/>
          </p:cNvSpPr>
          <p:nvPr/>
        </p:nvSpPr>
        <p:spPr bwMode="auto">
          <a:xfrm>
            <a:off x="5010509" y="2350195"/>
            <a:ext cx="8712200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a-ES" sz="4400" b="1" dirty="0" smtClean="0">
                <a:solidFill>
                  <a:srgbClr val="FF0000"/>
                </a:solidFill>
                <a:cs typeface="Arial" charset="0"/>
              </a:rPr>
              <a:t>a) Motivació</a:t>
            </a:r>
            <a:endParaRPr lang="ca-ES" sz="4400" b="1" dirty="0">
              <a:solidFill>
                <a:srgbClr val="FF0000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ca-ES" sz="2200" dirty="0">
              <a:solidFill>
                <a:srgbClr val="FF00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  <a:defRPr/>
            </a:pPr>
            <a:r>
              <a:rPr lang="ca-ES" sz="3200" dirty="0">
                <a:solidFill>
                  <a:srgbClr val="FF6600"/>
                </a:solidFill>
                <a:cs typeface="Arial" charset="0"/>
              </a:rPr>
              <a:t>10.000 hores </a:t>
            </a:r>
            <a:endParaRPr lang="ca-ES" sz="3200" dirty="0" smtClean="0">
              <a:solidFill>
                <a:srgbClr val="FF6600"/>
              </a:solidFill>
              <a:cs typeface="Arial" charset="0"/>
            </a:endParaRP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  <a:defRPr/>
            </a:pPr>
            <a:r>
              <a:rPr lang="ca-ES" sz="2200" dirty="0" smtClean="0">
                <a:solidFill>
                  <a:srgbClr val="FF6600"/>
                </a:solidFill>
                <a:cs typeface="Arial" charset="0"/>
              </a:rPr>
              <a:t>(</a:t>
            </a:r>
            <a:r>
              <a:rPr lang="ca-ES" sz="2200" dirty="0" err="1">
                <a:solidFill>
                  <a:srgbClr val="FF6600"/>
                </a:solidFill>
                <a:cs typeface="Arial" charset="0"/>
              </a:rPr>
              <a:t>Malcolm</a:t>
            </a:r>
            <a:r>
              <a:rPr lang="ca-ES" sz="2200" dirty="0">
                <a:solidFill>
                  <a:srgbClr val="FF6600"/>
                </a:solidFill>
                <a:cs typeface="Arial" charset="0"/>
              </a:rPr>
              <a:t> </a:t>
            </a:r>
            <a:r>
              <a:rPr lang="ca-ES" sz="2200" dirty="0" err="1">
                <a:solidFill>
                  <a:srgbClr val="FF6600"/>
                </a:solidFill>
                <a:cs typeface="Arial" charset="0"/>
              </a:rPr>
              <a:t>Gladwell</a:t>
            </a:r>
            <a:r>
              <a:rPr lang="ca-ES" sz="2200" dirty="0">
                <a:solidFill>
                  <a:srgbClr val="FF6600"/>
                </a:solidFill>
                <a:cs typeface="Arial" charset="0"/>
              </a:rPr>
              <a:t>)</a:t>
            </a:r>
          </a:p>
          <a:p>
            <a:pPr marL="533400" indent="-533400" algn="just">
              <a:lnSpc>
                <a:spcPct val="90000"/>
              </a:lnSpc>
              <a:buFont typeface="Wingdings" charset="0"/>
              <a:buNone/>
              <a:defRPr/>
            </a:pPr>
            <a:endParaRPr lang="ca-ES" sz="1800" dirty="0">
              <a:cs typeface="Arial" charset="0"/>
            </a:endParaRPr>
          </a:p>
        </p:txBody>
      </p:sp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491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70528" y="349790"/>
            <a:ext cx="68405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2800" b="1" dirty="0" smtClean="0">
                <a:solidFill>
                  <a:srgbClr val="FF6600"/>
                </a:solidFill>
                <a:latin typeface="Cambria" charset="0"/>
                <a:cs typeface="Cambria" charset="0"/>
              </a:rPr>
              <a:t>1.1. Característiques dels creatius/ves</a:t>
            </a:r>
            <a:endParaRPr lang="ca-ES" sz="2800" b="1" dirty="0">
              <a:solidFill>
                <a:srgbClr val="FF6600"/>
              </a:solidFill>
              <a:latin typeface="Cambria" charset="0"/>
              <a:cs typeface="Cambria" charset="0"/>
            </a:endParaRPr>
          </a:p>
          <a:p>
            <a:pPr algn="l" eaLnBrk="1" hangingPunct="1"/>
            <a:endParaRPr lang="ca-ES" sz="2800" dirty="0">
              <a:solidFill>
                <a:srgbClr val="FF6600"/>
              </a:solidFill>
            </a:endParaRPr>
          </a:p>
        </p:txBody>
      </p:sp>
      <p:sp>
        <p:nvSpPr>
          <p:cNvPr id="7" name="Rectángulo 3"/>
          <p:cNvSpPr>
            <a:spLocks noChangeArrowheads="1"/>
          </p:cNvSpPr>
          <p:nvPr/>
        </p:nvSpPr>
        <p:spPr bwMode="auto">
          <a:xfrm>
            <a:off x="330209" y="1132473"/>
            <a:ext cx="8712200" cy="10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a-ES" sz="4400" b="1" dirty="0" smtClean="0">
                <a:solidFill>
                  <a:srgbClr val="FF0000"/>
                </a:solidFill>
                <a:cs typeface="Arial" charset="0"/>
              </a:rPr>
              <a:t>b) Trets de personalitat. </a:t>
            </a:r>
            <a:r>
              <a:rPr lang="ca-ES" sz="330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ca-ES" sz="3300" dirty="0">
              <a:solidFill>
                <a:srgbClr val="FF0000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ca-ES" sz="2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30209" y="2211811"/>
            <a:ext cx="8229600" cy="4530725"/>
          </a:xfrm>
        </p:spPr>
        <p:txBody>
          <a:bodyPr>
            <a:noAutofit/>
          </a:bodyPr>
          <a:lstStyle/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Atret per la novetat		Sexualment atractiu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Sumís	 			Afectat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err="1" smtClean="0">
                <a:latin typeface="Arial" charset="0"/>
                <a:cs typeface="+mn-cs"/>
              </a:rPr>
              <a:t>Autoconfiat</a:t>
            </a:r>
            <a:r>
              <a:rPr lang="ca-ES" sz="2100" dirty="0" smtClean="0">
                <a:latin typeface="Arial" charset="0"/>
                <a:cs typeface="+mn-cs"/>
              </a:rPr>
              <a:t>			Conservador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De pocs interessos 		Amb humor 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Capaç				Honest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De recursos 			Insatisfet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Previngut			D’amplis interessos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Egoista				</a:t>
            </a:r>
            <a:r>
              <a:rPr lang="ca-ES" sz="2100" dirty="0" err="1" smtClean="0">
                <a:latin typeface="Arial" charset="0"/>
                <a:cs typeface="+mn-cs"/>
              </a:rPr>
              <a:t>Ingeniós</a:t>
            </a:r>
            <a:r>
              <a:rPr lang="ca-ES" sz="2100" dirty="0" smtClean="0">
                <a:latin typeface="Arial" charset="0"/>
                <a:cs typeface="+mn-cs"/>
              </a:rPr>
              <a:t>			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Individualista			Sincer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Informal			Suspicaç 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Reflexiu			Intel·ligent	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Inventiu			Llest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De bones maneres  		Original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Poc convencional		Normal i corrent</a:t>
            </a:r>
          </a:p>
          <a:p>
            <a:pPr marL="533400" indent="-533400" algn="just" eaLnBrk="1" fontAlgn="auto" hangingPunct="1">
              <a:lnSpc>
                <a:spcPct val="70000"/>
              </a:lnSpc>
              <a:buFont typeface="Wingdings" charset="0"/>
              <a:buNone/>
              <a:defRPr/>
            </a:pPr>
            <a:r>
              <a:rPr lang="ca-ES" sz="2100" dirty="0" smtClean="0">
                <a:latin typeface="Arial" charset="0"/>
                <a:cs typeface="+mn-cs"/>
              </a:rPr>
              <a:t>Segur</a:t>
            </a:r>
          </a:p>
          <a:p>
            <a:pPr marL="533400" indent="-533400" algn="just" eaLnBrk="1" fontAlgn="auto" hangingPunct="1">
              <a:lnSpc>
                <a:spcPct val="50000"/>
              </a:lnSpc>
              <a:buFont typeface="Wingdings" charset="0"/>
              <a:buNone/>
              <a:defRPr/>
            </a:pPr>
            <a:endParaRPr lang="ca-ES" sz="2100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lnSpc>
                <a:spcPct val="50000"/>
              </a:lnSpc>
              <a:buFont typeface="Wingdings" charset="0"/>
              <a:buNone/>
              <a:defRPr/>
            </a:pPr>
            <a:endParaRPr lang="ca-ES" sz="1600" b="1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lnSpc>
                <a:spcPct val="50000"/>
              </a:lnSpc>
              <a:buFont typeface="Wingdings" charset="0"/>
              <a:buNone/>
              <a:defRPr/>
            </a:pPr>
            <a:endParaRPr lang="ca-ES" sz="1600" dirty="0">
              <a:latin typeface="Arial" charset="0"/>
              <a:cs typeface="+mn-cs"/>
            </a:endParaRPr>
          </a:p>
        </p:txBody>
      </p:sp>
      <p:sp>
        <p:nvSpPr>
          <p:cNvPr id="8" name="CuadroTexto 1"/>
          <p:cNvSpPr txBox="1">
            <a:spLocks noChangeArrowheads="1"/>
          </p:cNvSpPr>
          <p:nvPr/>
        </p:nvSpPr>
        <p:spPr bwMode="auto">
          <a:xfrm>
            <a:off x="96120" y="-979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6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981075"/>
            <a:ext cx="8229600" cy="4530725"/>
          </a:xfrm>
        </p:spPr>
        <p:txBody>
          <a:bodyPr>
            <a:noAutofit/>
          </a:bodyPr>
          <a:lstStyle/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Atret per la novetat	 	</a:t>
            </a:r>
            <a:r>
              <a:rPr lang="ca-ES" sz="1800" b="1" u="sng" dirty="0" smtClean="0">
                <a:latin typeface="Arial" charset="0"/>
                <a:cs typeface="+mn-cs"/>
              </a:rPr>
              <a:t>Afectat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err="1" smtClean="0">
                <a:latin typeface="Arial" charset="0"/>
                <a:cs typeface="+mn-cs"/>
              </a:rPr>
              <a:t>Autoconfiat</a:t>
            </a:r>
            <a:r>
              <a:rPr lang="ca-ES" sz="1800" dirty="0" smtClean="0">
                <a:latin typeface="Arial" charset="0"/>
                <a:cs typeface="+mn-cs"/>
              </a:rPr>
              <a:t>			</a:t>
            </a:r>
            <a:r>
              <a:rPr lang="ca-ES" sz="1800" b="1" u="sng" dirty="0" smtClean="0">
                <a:latin typeface="Arial" charset="0"/>
                <a:cs typeface="+mn-cs"/>
              </a:rPr>
              <a:t>Conservador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Amb humor 			 </a:t>
            </a:r>
            <a:r>
              <a:rPr lang="ca-ES" sz="1800" b="1" u="sng" dirty="0" smtClean="0">
                <a:latin typeface="Arial" charset="0"/>
                <a:cs typeface="+mn-cs"/>
              </a:rPr>
              <a:t>De pocs interessos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Capaç				 </a:t>
            </a:r>
            <a:r>
              <a:rPr lang="ca-ES" sz="1800" b="1" u="sng" dirty="0" smtClean="0">
                <a:latin typeface="Arial" charset="0"/>
                <a:cs typeface="+mn-cs"/>
              </a:rPr>
              <a:t>De bones maneres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D’amplis interessos		 </a:t>
            </a:r>
            <a:r>
              <a:rPr lang="ca-ES" sz="1800" b="1" u="sng" dirty="0" smtClean="0">
                <a:latin typeface="Arial" charset="0"/>
                <a:cs typeface="+mn-cs"/>
              </a:rPr>
              <a:t>Honest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De recursos 			 </a:t>
            </a:r>
            <a:r>
              <a:rPr lang="ca-ES" sz="1800" b="1" u="sng" dirty="0" smtClean="0">
                <a:latin typeface="Arial" charset="0"/>
                <a:cs typeface="+mn-cs"/>
              </a:rPr>
              <a:t>Insatisfet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Egoista				 </a:t>
            </a:r>
            <a:r>
              <a:rPr lang="ca-ES" sz="1800" b="1" u="sng" dirty="0" smtClean="0">
                <a:latin typeface="Arial" charset="0"/>
                <a:cs typeface="+mn-cs"/>
              </a:rPr>
              <a:t>Normal i corrent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err="1" smtClean="0">
                <a:latin typeface="Arial" charset="0"/>
                <a:cs typeface="+mn-cs"/>
              </a:rPr>
              <a:t>Ingeniós</a:t>
            </a:r>
            <a:r>
              <a:rPr lang="ca-ES" sz="1800" dirty="0" smtClean="0">
                <a:latin typeface="Arial" charset="0"/>
                <a:cs typeface="+mn-cs"/>
              </a:rPr>
              <a:t>				 </a:t>
            </a:r>
            <a:r>
              <a:rPr lang="ca-ES" sz="1800" b="1" u="sng" dirty="0" smtClean="0">
                <a:latin typeface="Arial" charset="0"/>
                <a:cs typeface="+mn-cs"/>
              </a:rPr>
              <a:t>Previngut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Individualista			 </a:t>
            </a:r>
            <a:r>
              <a:rPr lang="ca-ES" sz="1800" b="1" u="sng" dirty="0" smtClean="0">
                <a:latin typeface="Arial" charset="0"/>
                <a:cs typeface="+mn-cs"/>
              </a:rPr>
              <a:t>Sincer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Informal				 </a:t>
            </a:r>
            <a:r>
              <a:rPr lang="ca-ES" sz="1800" b="1" u="sng" dirty="0" smtClean="0">
                <a:latin typeface="Arial" charset="0"/>
                <a:cs typeface="+mn-cs"/>
              </a:rPr>
              <a:t>Suspicaç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Intel·ligent			 </a:t>
            </a:r>
            <a:r>
              <a:rPr lang="ca-ES" sz="1800" b="1" u="sng" dirty="0" smtClean="0">
                <a:latin typeface="Arial" charset="0"/>
                <a:cs typeface="+mn-cs"/>
              </a:rPr>
              <a:t>Sumís 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Inventiu				</a:t>
            </a:r>
            <a:r>
              <a:rPr lang="ca-ES" sz="1800" dirty="0" smtClean="0">
                <a:solidFill>
                  <a:srgbClr val="E00D15"/>
                </a:solidFill>
                <a:latin typeface="Arial" charset="0"/>
                <a:cs typeface="+mn-cs"/>
              </a:rPr>
              <a:t>Resten 1 punt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Llest            </a:t>
            </a: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Original</a:t>
            </a: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Poc convencional</a:t>
            </a: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Reflexiu          </a:t>
            </a: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Segur</a:t>
            </a: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latin typeface="Arial" charset="0"/>
                <a:cs typeface="+mn-cs"/>
              </a:rPr>
              <a:t>Sexualment atractiu</a:t>
            </a: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ca-ES" sz="1800" dirty="0" smtClean="0">
                <a:solidFill>
                  <a:schemeClr val="hlink"/>
                </a:solidFill>
                <a:latin typeface="Arial" charset="0"/>
                <a:cs typeface="+mn-cs"/>
              </a:rPr>
              <a:t>Sumen 1 punt</a:t>
            </a: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algn="just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endParaRPr lang="ca-ES" sz="1800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endParaRPr lang="ca-ES" sz="1800" b="1" dirty="0" smtClean="0">
              <a:latin typeface="Arial" charset="0"/>
              <a:cs typeface="+mn-cs"/>
            </a:endParaRPr>
          </a:p>
          <a:p>
            <a:pPr marL="533400" indent="-533400" eaLnBrk="1" fontAlgn="auto" hangingPunct="1">
              <a:lnSpc>
                <a:spcPct val="80000"/>
              </a:lnSpc>
              <a:buFont typeface="Wingdings" charset="0"/>
              <a:buNone/>
              <a:defRPr/>
            </a:pPr>
            <a:endParaRPr lang="ca-ES" sz="1800" dirty="0">
              <a:latin typeface="Arial" charset="0"/>
              <a:cs typeface="+mn-cs"/>
            </a:endParaRPr>
          </a:p>
        </p:txBody>
      </p:sp>
      <p:sp>
        <p:nvSpPr>
          <p:cNvPr id="3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73218" y="6427934"/>
            <a:ext cx="6148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latin typeface="Times" charset="0"/>
              </a:rPr>
              <a:t>“</a:t>
            </a:r>
            <a:r>
              <a:rPr lang="en-US" dirty="0"/>
              <a:t>Creativity Test: Gough Personality Scale (Gough, 1979) </a:t>
            </a:r>
            <a:r>
              <a:rPr lang="ca-ES" dirty="0">
                <a:latin typeface="Times" charset="0"/>
              </a:rPr>
              <a:t>”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233810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s-ES_tradnl" sz="5500" i="1" dirty="0" smtClean="0">
                <a:latin typeface="Cambria"/>
                <a:cs typeface="Cambria"/>
              </a:rPr>
              <a:t>Res </a:t>
            </a:r>
            <a:r>
              <a:rPr lang="es-ES_tradnl" sz="5500" i="1" dirty="0" err="1" smtClean="0">
                <a:latin typeface="Cambria"/>
                <a:cs typeface="Cambria"/>
              </a:rPr>
              <a:t>nou</a:t>
            </a:r>
            <a:r>
              <a:rPr lang="es-ES_tradnl" sz="5500" i="1" dirty="0" smtClean="0">
                <a:latin typeface="Cambria"/>
                <a:cs typeface="Cambria"/>
              </a:rPr>
              <a:t> sota el sol.</a:t>
            </a:r>
            <a:endParaRPr lang="es-ES_tradnl" dirty="0" smtClean="0">
              <a:latin typeface="Cambria"/>
              <a:cs typeface="Cambria"/>
            </a:endParaRPr>
          </a:p>
          <a:p>
            <a:pPr marL="0" indent="0">
              <a:buFontTx/>
              <a:buNone/>
              <a:defRPr/>
            </a:pPr>
            <a:r>
              <a:rPr lang="es-ES_tradnl" dirty="0" smtClean="0"/>
              <a:t>				                       </a:t>
            </a:r>
            <a:r>
              <a:rPr lang="es-ES_tradnl" sz="2000" dirty="0" err="1" smtClean="0"/>
              <a:t>Eclesiástes</a:t>
            </a:r>
            <a:endParaRPr lang="ca-ES" sz="2000" dirty="0"/>
          </a:p>
        </p:txBody>
      </p:sp>
      <p:sp>
        <p:nvSpPr>
          <p:cNvPr id="6" name="CuadroTexto 1"/>
          <p:cNvSpPr txBox="1">
            <a:spLocks noChangeArrowheads="1"/>
          </p:cNvSpPr>
          <p:nvPr/>
        </p:nvSpPr>
        <p:spPr bwMode="auto">
          <a:xfrm>
            <a:off x="70528" y="349790"/>
            <a:ext cx="68405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2800" b="1" dirty="0" smtClean="0">
                <a:solidFill>
                  <a:srgbClr val="FF6600"/>
                </a:solidFill>
                <a:latin typeface="Cambria" charset="0"/>
                <a:cs typeface="Cambria" charset="0"/>
              </a:rPr>
              <a:t>1.1. Característiques dels creatius/ves</a:t>
            </a:r>
            <a:endParaRPr lang="ca-ES" sz="2800" b="1" dirty="0">
              <a:solidFill>
                <a:srgbClr val="FF6600"/>
              </a:solidFill>
              <a:latin typeface="Cambria" charset="0"/>
              <a:cs typeface="Cambria" charset="0"/>
            </a:endParaRPr>
          </a:p>
          <a:p>
            <a:pPr algn="l" eaLnBrk="1" hangingPunct="1"/>
            <a:endParaRPr lang="ca-ES" sz="2800" dirty="0">
              <a:solidFill>
                <a:srgbClr val="FF6600"/>
              </a:solidFill>
            </a:endParaRPr>
          </a:p>
        </p:txBody>
      </p:sp>
      <p:sp>
        <p:nvSpPr>
          <p:cNvPr id="7" name="Rectángulo 3"/>
          <p:cNvSpPr>
            <a:spLocks noChangeArrowheads="1"/>
          </p:cNvSpPr>
          <p:nvPr/>
        </p:nvSpPr>
        <p:spPr bwMode="auto">
          <a:xfrm>
            <a:off x="431800" y="3890968"/>
            <a:ext cx="8712200" cy="223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ca-ES" sz="4400" b="1" dirty="0">
                <a:solidFill>
                  <a:srgbClr val="FF0000"/>
                </a:solidFill>
                <a:cs typeface="Arial" charset="0"/>
              </a:rPr>
              <a:t>c</a:t>
            </a:r>
            <a:r>
              <a:rPr lang="ca-ES" sz="4400" b="1" dirty="0" smtClean="0">
                <a:solidFill>
                  <a:srgbClr val="FF0000"/>
                </a:solidFill>
                <a:cs typeface="Arial" charset="0"/>
              </a:rPr>
              <a:t>) Perseverança. </a:t>
            </a:r>
            <a:r>
              <a:rPr lang="ca-ES" sz="33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a-ES" sz="2400" dirty="0" smtClean="0">
                <a:solidFill>
                  <a:srgbClr val="FF0000"/>
                </a:solidFill>
                <a:cs typeface="Arial" charset="0"/>
              </a:rPr>
              <a:t>Aprendre dels errors</a:t>
            </a:r>
          </a:p>
          <a:p>
            <a:pPr algn="just">
              <a:lnSpc>
                <a:spcPct val="90000"/>
              </a:lnSpc>
              <a:defRPr/>
            </a:pPr>
            <a:endParaRPr lang="ca-ES" sz="3300" dirty="0">
              <a:solidFill>
                <a:srgbClr val="FF0000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l-PL" sz="2200" dirty="0" smtClean="0">
                <a:solidFill>
                  <a:srgbClr val="FF0000"/>
                </a:solidFill>
                <a:cs typeface="Arial" charset="0"/>
              </a:rPr>
              <a:t>”</a:t>
            </a:r>
            <a:r>
              <a:rPr lang="pl-PL" sz="2200" dirty="0" smtClean="0">
                <a:solidFill>
                  <a:srgbClr val="FF0000"/>
                </a:solidFill>
                <a:cs typeface="Arial" charset="0"/>
                <a:hlinkClick r:id="rId3"/>
              </a:rPr>
              <a:t>Sempre </a:t>
            </a:r>
            <a:r>
              <a:rPr lang="pl-PL" sz="2200" dirty="0" err="1" smtClean="0">
                <a:solidFill>
                  <a:srgbClr val="FF0000"/>
                </a:solidFill>
                <a:cs typeface="Arial" charset="0"/>
                <a:hlinkClick r:id="rId3"/>
              </a:rPr>
              <a:t>existirà</a:t>
            </a:r>
            <a:r>
              <a:rPr lang="pl-PL" sz="2200" dirty="0" smtClean="0">
                <a:solidFill>
                  <a:srgbClr val="FF0000"/>
                </a:solidFill>
                <a:cs typeface="Arial" charset="0"/>
                <a:hlinkClick r:id="rId3"/>
              </a:rPr>
              <a:t> </a:t>
            </a:r>
            <a:r>
              <a:rPr lang="pl-PL" sz="2200" dirty="0" err="1" smtClean="0">
                <a:solidFill>
                  <a:srgbClr val="FF0000"/>
                </a:solidFill>
                <a:cs typeface="Arial" charset="0"/>
                <a:hlinkClick r:id="rId3"/>
              </a:rPr>
              <a:t>un</a:t>
            </a:r>
            <a:r>
              <a:rPr lang="pl-PL" sz="2200" dirty="0" smtClean="0">
                <a:solidFill>
                  <a:srgbClr val="FF0000"/>
                </a:solidFill>
                <a:cs typeface="Arial" charset="0"/>
                <a:hlinkClick r:id="rId3"/>
              </a:rPr>
              <a:t> </a:t>
            </a:r>
            <a:r>
              <a:rPr lang="pl-PL" sz="2200" dirty="0" err="1" smtClean="0">
                <a:solidFill>
                  <a:srgbClr val="FF0000"/>
                </a:solidFill>
                <a:cs typeface="Arial" charset="0"/>
                <a:hlinkClick r:id="rId3"/>
              </a:rPr>
              <a:t>nen</a:t>
            </a:r>
            <a:r>
              <a:rPr lang="pl-PL" sz="2200" dirty="0" smtClean="0">
                <a:solidFill>
                  <a:srgbClr val="FF0000"/>
                </a:solidFill>
                <a:cs typeface="Arial" charset="0"/>
                <a:hlinkClick r:id="rId3"/>
              </a:rPr>
              <a:t> </a:t>
            </a:r>
            <a:r>
              <a:rPr lang="pl-PL" sz="2200" dirty="0" err="1" smtClean="0">
                <a:solidFill>
                  <a:srgbClr val="FF0000"/>
                </a:solidFill>
                <a:cs typeface="Arial" charset="0"/>
                <a:hlinkClick r:id="rId3"/>
              </a:rPr>
              <a:t>asiàtic</a:t>
            </a:r>
            <a:r>
              <a:rPr lang="pl-PL" sz="2200" dirty="0" smtClean="0">
                <a:solidFill>
                  <a:srgbClr val="FF0000"/>
                </a:solidFill>
                <a:cs typeface="Arial" charset="0"/>
                <a:hlinkClick r:id="rId3"/>
              </a:rPr>
              <a:t> </a:t>
            </a:r>
            <a:r>
              <a:rPr lang="pl-PL" sz="2200" dirty="0" err="1" smtClean="0">
                <a:solidFill>
                  <a:srgbClr val="FF0000"/>
                </a:solidFill>
                <a:cs typeface="Arial" charset="0"/>
                <a:hlinkClick r:id="rId3"/>
              </a:rPr>
              <a:t>fent</a:t>
            </a:r>
            <a:r>
              <a:rPr lang="pl-PL" sz="2200" dirty="0" smtClean="0">
                <a:solidFill>
                  <a:srgbClr val="FF0000"/>
                </a:solidFill>
                <a:cs typeface="Arial" charset="0"/>
                <a:hlinkClick r:id="rId3"/>
              </a:rPr>
              <a:t>-ho </a:t>
            </a:r>
            <a:r>
              <a:rPr lang="pl-PL" sz="2200" dirty="0" err="1" smtClean="0">
                <a:solidFill>
                  <a:srgbClr val="FF0000"/>
                </a:solidFill>
                <a:cs typeface="Arial" charset="0"/>
                <a:hlinkClick r:id="rId3"/>
              </a:rPr>
              <a:t>millor</a:t>
            </a:r>
            <a:r>
              <a:rPr lang="pl-PL" sz="2200" dirty="0" smtClean="0">
                <a:solidFill>
                  <a:srgbClr val="FF0000"/>
                </a:solidFill>
                <a:cs typeface="Arial" charset="0"/>
                <a:hlinkClick r:id="rId3"/>
              </a:rPr>
              <a:t> </a:t>
            </a:r>
            <a:r>
              <a:rPr lang="pl-PL" sz="2200" dirty="0" err="1" smtClean="0">
                <a:solidFill>
                  <a:srgbClr val="FF0000"/>
                </a:solidFill>
                <a:cs typeface="Arial" charset="0"/>
                <a:hlinkClick r:id="rId3"/>
              </a:rPr>
              <a:t>que</a:t>
            </a:r>
            <a:r>
              <a:rPr lang="pl-PL" sz="2200" dirty="0" smtClean="0">
                <a:solidFill>
                  <a:srgbClr val="FF0000"/>
                </a:solidFill>
                <a:cs typeface="Arial" charset="0"/>
                <a:hlinkClick r:id="rId3"/>
              </a:rPr>
              <a:t> </a:t>
            </a:r>
            <a:r>
              <a:rPr lang="pl-PL" sz="2200" dirty="0" err="1" smtClean="0">
                <a:solidFill>
                  <a:srgbClr val="FF0000"/>
                </a:solidFill>
                <a:cs typeface="Arial" charset="0"/>
                <a:hlinkClick r:id="rId3"/>
              </a:rPr>
              <a:t>tú</a:t>
            </a:r>
            <a:r>
              <a:rPr lang="pl-PL" sz="2200" dirty="0" smtClean="0">
                <a:solidFill>
                  <a:srgbClr val="FF0000"/>
                </a:solidFill>
                <a:cs typeface="Arial" charset="0"/>
              </a:rPr>
              <a:t>”</a:t>
            </a:r>
          </a:p>
          <a:p>
            <a:pPr algn="just">
              <a:lnSpc>
                <a:spcPct val="90000"/>
              </a:lnSpc>
              <a:defRPr/>
            </a:pPr>
            <a:endParaRPr lang="ca-ES" sz="3300" dirty="0" smtClean="0">
              <a:solidFill>
                <a:srgbClr val="FF0000"/>
              </a:solidFill>
              <a:cs typeface="Arial" charset="0"/>
            </a:endParaRPr>
          </a:p>
          <a:p>
            <a:pPr algn="just">
              <a:lnSpc>
                <a:spcPct val="90000"/>
              </a:lnSpc>
              <a:defRPr/>
            </a:pPr>
            <a:endParaRPr lang="ca-ES" sz="2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6702" y="1123475"/>
            <a:ext cx="642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dirty="0"/>
              <a:t>Lo que fue, eso será. Lo que ya se hizo, eso es lo que se hará; no se hace nada nuevo bajo el sol"</a:t>
            </a:r>
            <a:r>
              <a:rPr lang="es-ES_tradnl" dirty="0"/>
              <a:t>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9015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66836"/>
            <a:ext cx="82296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a-ES" sz="360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ca-ES" sz="3600" b="1" dirty="0" smtClean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lang="es-ES" sz="3600" b="1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ca-ES" sz="3600" b="1" dirty="0" err="1" smtClean="0">
                <a:solidFill>
                  <a:srgbClr val="FF0000"/>
                </a:solidFill>
                <a:latin typeface="Arial"/>
                <a:cs typeface="Arial"/>
              </a:rPr>
              <a:t>uriositat</a:t>
            </a:r>
            <a:r>
              <a:rPr lang="ca-ES" sz="3600" b="1" dirty="0" smtClean="0">
                <a:solidFill>
                  <a:srgbClr val="FF0000"/>
                </a:solidFill>
                <a:latin typeface="Arial"/>
                <a:cs typeface="Arial"/>
              </a:rPr>
              <a:t> i afluència </a:t>
            </a:r>
            <a:endParaRPr lang="ca-ES" sz="3600" dirty="0" smtClean="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es-ES_tradnl" sz="2200" dirty="0" smtClean="0">
                <a:latin typeface="Cambria"/>
                <a:cs typeface="Cambria"/>
              </a:rPr>
              <a:t> </a:t>
            </a:r>
          </a:p>
          <a:p>
            <a:pPr marL="0" indent="0">
              <a:buNone/>
              <a:defRPr/>
            </a:pPr>
            <a:endParaRPr lang="es-ES_tradnl" sz="1700" b="1" dirty="0" smtClean="0">
              <a:latin typeface="Cambria"/>
              <a:cs typeface="Cambria"/>
            </a:endParaRPr>
          </a:p>
          <a:p>
            <a:pPr marL="0" indent="0">
              <a:buNone/>
              <a:defRPr/>
            </a:pPr>
            <a:endParaRPr lang="ca-ES" dirty="0" smtClean="0"/>
          </a:p>
          <a:p>
            <a:pPr marL="0" indent="0">
              <a:buNone/>
              <a:defRPr/>
            </a:pPr>
            <a:r>
              <a:rPr lang="ca-ES" dirty="0" smtClean="0"/>
              <a:t>Cerca vertical i horitzontal.  </a:t>
            </a:r>
            <a:r>
              <a:rPr lang="ca-ES" sz="1800" dirty="0" smtClean="0">
                <a:hlinkClick r:id="rId3"/>
              </a:rPr>
              <a:t>www.infonomia.es</a:t>
            </a:r>
            <a:r>
              <a:rPr lang="ca-ES" sz="1800" dirty="0" smtClean="0"/>
              <a:t> </a:t>
            </a:r>
          </a:p>
          <a:p>
            <a:pPr marL="0" indent="0">
              <a:buNone/>
              <a:defRPr/>
            </a:pPr>
            <a:endParaRPr lang="ca-ES" dirty="0" smtClean="0"/>
          </a:p>
          <a:p>
            <a:pPr marL="0" indent="0">
              <a:buNone/>
              <a:defRPr/>
            </a:pPr>
            <a:endParaRPr lang="ca-ES" dirty="0"/>
          </a:p>
          <a:p>
            <a:pPr marL="0" indent="0">
              <a:buNone/>
              <a:defRPr/>
            </a:pPr>
            <a:endParaRPr lang="ca-ES" dirty="0" smtClean="0"/>
          </a:p>
          <a:p>
            <a:pPr marL="0" indent="0">
              <a:buNone/>
              <a:defRPr/>
            </a:pPr>
            <a:endParaRPr lang="ca-ES" dirty="0" smtClean="0"/>
          </a:p>
          <a:p>
            <a:pPr marL="0" indent="0">
              <a:buNone/>
              <a:defRPr/>
            </a:pPr>
            <a:endParaRPr lang="ca-ES" dirty="0" smtClean="0"/>
          </a:p>
        </p:txBody>
      </p:sp>
      <p:sp>
        <p:nvSpPr>
          <p:cNvPr id="5" name="CuadroTexto 1"/>
          <p:cNvSpPr txBox="1">
            <a:spLocks noChangeArrowheads="1"/>
          </p:cNvSpPr>
          <p:nvPr/>
        </p:nvSpPr>
        <p:spPr bwMode="auto">
          <a:xfrm>
            <a:off x="96120" y="-20821"/>
            <a:ext cx="6840537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1</a:t>
            </a:r>
            <a:r>
              <a:rPr lang="ca-ES" sz="1700" b="1" dirty="0" smtClean="0">
                <a:solidFill>
                  <a:schemeClr val="bg1"/>
                </a:solidFill>
                <a:latin typeface="Cambria" charset="0"/>
                <a:cs typeface="Cambria" charset="0"/>
              </a:rPr>
              <a:t>) QUÈ SIGNIFICA SER CREATIU</a:t>
            </a:r>
            <a:r>
              <a:rPr lang="ca-ES" sz="1700" b="1" dirty="0">
                <a:solidFill>
                  <a:schemeClr val="bg1"/>
                </a:solidFill>
                <a:latin typeface="Cambria" charset="0"/>
                <a:cs typeface="Cambria" charset="0"/>
              </a:rPr>
              <a:t>/VA?</a:t>
            </a:r>
          </a:p>
          <a:p>
            <a:pPr algn="l" eaLnBrk="1" hangingPunct="1"/>
            <a:endParaRPr lang="ca-ES" sz="1400" dirty="0">
              <a:solidFill>
                <a:srgbClr val="FF6600"/>
              </a:solidFill>
            </a:endParaRPr>
          </a:p>
        </p:txBody>
      </p:sp>
      <p:pic>
        <p:nvPicPr>
          <p:cNvPr id="10" name="Imagen 9" descr="Captura de pantalla 2013-10-29 a las 19.51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44" y="2959100"/>
            <a:ext cx="6680200" cy="38989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6120" y="6488668"/>
            <a:ext cx="654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5"/>
              </a:rPr>
              <a:t>http://www.youtube.com/watch?v=NlOpnMalSA8</a:t>
            </a:r>
            <a:r>
              <a:rPr lang="ca-ES" dirty="0"/>
              <a:t> Basket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1442" y="1480302"/>
            <a:ext cx="870163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200" dirty="0">
                <a:latin typeface="Cambria"/>
                <a:cs typeface="Cambria"/>
              </a:rPr>
              <a:t>“</a:t>
            </a:r>
            <a:r>
              <a:rPr lang="es-ES_tradnl" sz="1900" dirty="0">
                <a:latin typeface="Cambria"/>
                <a:cs typeface="Cambria"/>
              </a:rPr>
              <a:t>Cuan vano es sentarse a escribir cuando aún no te has levantado a vivir</a:t>
            </a:r>
            <a:r>
              <a:rPr lang="es-ES_tradnl" sz="1900" dirty="0" smtClean="0">
                <a:latin typeface="Cambria"/>
                <a:cs typeface="Cambria"/>
              </a:rPr>
              <a:t>”          </a:t>
            </a:r>
            <a:r>
              <a:rPr lang="es-ES_tradnl" sz="1700" b="1" dirty="0">
                <a:latin typeface="Cambria"/>
                <a:cs typeface="Cambria"/>
              </a:rPr>
              <a:t>Henry David </a:t>
            </a:r>
            <a:r>
              <a:rPr lang="es-ES_tradnl" sz="1700" b="1" dirty="0" err="1">
                <a:solidFill>
                  <a:schemeClr val="tx1">
                    <a:lumMod val="85000"/>
                  </a:schemeClr>
                </a:solidFill>
                <a:latin typeface="Cambria"/>
                <a:cs typeface="Cambria"/>
              </a:rPr>
              <a:t>Thoreau</a:t>
            </a:r>
            <a:r>
              <a:rPr lang="es-ES_tradnl" sz="1700" b="1" dirty="0">
                <a:latin typeface="Cambria"/>
                <a:cs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05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2677</Words>
  <Application>Microsoft Macintosh PowerPoint</Application>
  <PresentationFormat>Presentación en pantalla (4:3)</PresentationFormat>
  <Paragraphs>520</Paragraphs>
  <Slides>36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Claridad</vt:lpstr>
      <vt:lpstr>Taller  de pensament creatiu </vt:lpstr>
      <vt:lpstr>http://www.ideo.com/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2) OPTIMITZANT RECURSOS MENTALS </vt:lpstr>
      <vt:lpstr>2.1. Ment instintiva</vt:lpstr>
      <vt:lpstr>2.2. La ment emocional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ESCODI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 vinyals</dc:creator>
  <cp:lastModifiedBy>albert vinyals</cp:lastModifiedBy>
  <cp:revision>159</cp:revision>
  <dcterms:created xsi:type="dcterms:W3CDTF">2011-06-19T09:04:56Z</dcterms:created>
  <dcterms:modified xsi:type="dcterms:W3CDTF">2013-10-31T18:07:22Z</dcterms:modified>
</cp:coreProperties>
</file>