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8" r:id="rId2"/>
    <p:sldId id="273" r:id="rId3"/>
    <p:sldId id="272" r:id="rId4"/>
    <p:sldId id="257" r:id="rId5"/>
    <p:sldId id="259" r:id="rId6"/>
    <p:sldId id="260" r:id="rId7"/>
    <p:sldId id="261" r:id="rId8"/>
    <p:sldId id="277" r:id="rId9"/>
    <p:sldId id="278" r:id="rId10"/>
    <p:sldId id="289" r:id="rId11"/>
    <p:sldId id="290" r:id="rId12"/>
    <p:sldId id="271" r:id="rId13"/>
    <p:sldId id="262" r:id="rId14"/>
    <p:sldId id="263" r:id="rId15"/>
    <p:sldId id="274" r:id="rId16"/>
    <p:sldId id="275" r:id="rId17"/>
    <p:sldId id="276" r:id="rId18"/>
    <p:sldId id="267" r:id="rId19"/>
    <p:sldId id="268" r:id="rId20"/>
    <p:sldId id="279" r:id="rId21"/>
    <p:sldId id="280" r:id="rId22"/>
    <p:sldId id="281" r:id="rId23"/>
    <p:sldId id="296" r:id="rId24"/>
    <p:sldId id="282" r:id="rId25"/>
    <p:sldId id="287" r:id="rId26"/>
    <p:sldId id="283" r:id="rId27"/>
    <p:sldId id="265" r:id="rId28"/>
    <p:sldId id="286" r:id="rId29"/>
    <p:sldId id="295" r:id="rId30"/>
    <p:sldId id="284" r:id="rId31"/>
    <p:sldId id="297" r:id="rId32"/>
    <p:sldId id="294" r:id="rId33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306" y="-108"/>
      </p:cViewPr>
      <p:guideLst>
        <p:guide orient="horz" pos="1718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34052-BEE6-544B-85A8-5C85D7E77D25}" type="doc">
      <dgm:prSet loTypeId="urn:microsoft.com/office/officeart/2005/8/layout/hProcess11" loCatId="" qsTypeId="urn:microsoft.com/office/officeart/2005/8/quickstyle/simple4" qsCatId="simple" csTypeId="urn:microsoft.com/office/officeart/2005/8/colors/accent1_2#1" csCatId="accent1" phldr="1"/>
      <dgm:spPr/>
    </dgm:pt>
    <dgm:pt modelId="{9C929887-C5D9-B44C-BFE1-A66AEFF99F5C}">
      <dgm:prSet phldrT="[Texto]" custT="1"/>
      <dgm:spPr/>
      <dgm:t>
        <a:bodyPr/>
        <a:lstStyle/>
        <a:p>
          <a:pPr algn="l"/>
          <a:r>
            <a:rPr lang="es-ES" sz="1400" dirty="0" smtClean="0">
              <a:solidFill>
                <a:srgbClr val="595959"/>
              </a:solidFill>
              <a:latin typeface="Optima"/>
              <a:cs typeface="Optima"/>
            </a:rPr>
            <a:t>2006: </a:t>
          </a:r>
          <a:r>
            <a:rPr lang="es-ES" sz="1400" dirty="0" err="1" smtClean="0">
              <a:solidFill>
                <a:srgbClr val="595959"/>
              </a:solidFill>
              <a:latin typeface="Optima"/>
              <a:cs typeface="Optima"/>
            </a:rPr>
            <a:t>Síntesi</a:t>
          </a:r>
          <a:r>
            <a:rPr lang="es-ES" sz="1400" dirty="0" smtClean="0">
              <a:solidFill>
                <a:srgbClr val="595959"/>
              </a:solidFill>
              <a:latin typeface="Optima"/>
              <a:cs typeface="Optima"/>
            </a:rPr>
            <a:t> “accidental”</a:t>
          </a:r>
          <a:endParaRPr lang="es-ES" sz="1400" dirty="0">
            <a:solidFill>
              <a:srgbClr val="595959"/>
            </a:solidFill>
            <a:latin typeface="Optima"/>
            <a:cs typeface="Optima"/>
          </a:endParaRPr>
        </a:p>
      </dgm:t>
    </dgm:pt>
    <dgm:pt modelId="{96766748-9EEC-504C-97FE-85CCB745D4B1}" type="parTrans" cxnId="{6D4B3540-2834-2146-B973-A5AE5B817CE6}">
      <dgm:prSet/>
      <dgm:spPr/>
      <dgm:t>
        <a:bodyPr/>
        <a:lstStyle/>
        <a:p>
          <a:pPr algn="l"/>
          <a:endParaRPr lang="es-ES" sz="1400">
            <a:solidFill>
              <a:srgbClr val="595959"/>
            </a:solidFill>
            <a:latin typeface="Optima"/>
            <a:cs typeface="Optima"/>
          </a:endParaRPr>
        </a:p>
      </dgm:t>
    </dgm:pt>
    <dgm:pt modelId="{0136989D-0019-0946-8855-37DF1D3CD7BC}" type="sibTrans" cxnId="{6D4B3540-2834-2146-B973-A5AE5B817CE6}">
      <dgm:prSet/>
      <dgm:spPr/>
      <dgm:t>
        <a:bodyPr/>
        <a:lstStyle/>
        <a:p>
          <a:pPr algn="l"/>
          <a:endParaRPr lang="es-ES" sz="1400">
            <a:solidFill>
              <a:srgbClr val="595959"/>
            </a:solidFill>
            <a:latin typeface="Optima"/>
            <a:cs typeface="Optima"/>
          </a:endParaRPr>
        </a:p>
      </dgm:t>
    </dgm:pt>
    <dgm:pt modelId="{BA5A2A6D-30B4-1C45-9997-3028E1F40F2A}">
      <dgm:prSet phldrT="[Texto]" custT="1"/>
      <dgm:spPr/>
      <dgm:t>
        <a:bodyPr/>
        <a:lstStyle/>
        <a:p>
          <a:pPr algn="l"/>
          <a:r>
            <a:rPr lang="es-ES" sz="1400" dirty="0" smtClean="0">
              <a:solidFill>
                <a:srgbClr val="595959"/>
              </a:solidFill>
              <a:latin typeface="Optima"/>
              <a:cs typeface="Optima"/>
            </a:rPr>
            <a:t>2008: </a:t>
          </a:r>
          <a:r>
            <a:rPr lang="es-ES" sz="1400" dirty="0" err="1" smtClean="0">
              <a:solidFill>
                <a:srgbClr val="595959"/>
              </a:solidFill>
              <a:latin typeface="Optima"/>
              <a:cs typeface="Optima"/>
            </a:rPr>
            <a:t>Estudi</a:t>
          </a:r>
          <a:r>
            <a:rPr lang="es-ES" sz="1400" dirty="0" smtClean="0">
              <a:solidFill>
                <a:srgbClr val="595959"/>
              </a:solidFill>
              <a:latin typeface="Optima"/>
              <a:cs typeface="Optima"/>
            </a:rPr>
            <a:t> de </a:t>
          </a:r>
          <a:r>
            <a:rPr lang="es-ES" sz="1400" dirty="0" err="1" smtClean="0">
              <a:solidFill>
                <a:srgbClr val="595959"/>
              </a:solidFill>
              <a:latin typeface="Optima"/>
              <a:cs typeface="Optima"/>
            </a:rPr>
            <a:t>l’activitat</a:t>
          </a:r>
          <a:r>
            <a:rPr lang="es-ES" sz="1400" dirty="0" smtClean="0">
              <a:solidFill>
                <a:srgbClr val="595959"/>
              </a:solidFill>
              <a:latin typeface="Optima"/>
              <a:cs typeface="Optima"/>
            </a:rPr>
            <a:t> catalítica</a:t>
          </a:r>
          <a:endParaRPr lang="es-ES" sz="1400" dirty="0">
            <a:solidFill>
              <a:srgbClr val="595959"/>
            </a:solidFill>
            <a:latin typeface="Optima"/>
            <a:cs typeface="Optima"/>
          </a:endParaRPr>
        </a:p>
      </dgm:t>
    </dgm:pt>
    <dgm:pt modelId="{7AF7B2A1-8CC8-0846-B4FD-C37FABDAF5C6}" type="parTrans" cxnId="{B8B7738C-1B15-9140-991C-A5A8985FC963}">
      <dgm:prSet/>
      <dgm:spPr/>
      <dgm:t>
        <a:bodyPr/>
        <a:lstStyle/>
        <a:p>
          <a:pPr algn="l"/>
          <a:endParaRPr lang="es-ES" sz="1400">
            <a:solidFill>
              <a:srgbClr val="595959"/>
            </a:solidFill>
            <a:latin typeface="Optima"/>
            <a:cs typeface="Optima"/>
          </a:endParaRPr>
        </a:p>
      </dgm:t>
    </dgm:pt>
    <dgm:pt modelId="{97F94941-A9E9-9241-B1B9-C7E825CFD995}" type="sibTrans" cxnId="{B8B7738C-1B15-9140-991C-A5A8985FC963}">
      <dgm:prSet/>
      <dgm:spPr/>
      <dgm:t>
        <a:bodyPr/>
        <a:lstStyle/>
        <a:p>
          <a:pPr algn="l"/>
          <a:endParaRPr lang="es-ES" sz="1400">
            <a:solidFill>
              <a:srgbClr val="595959"/>
            </a:solidFill>
            <a:latin typeface="Optima"/>
            <a:cs typeface="Optima"/>
          </a:endParaRPr>
        </a:p>
      </dgm:t>
    </dgm:pt>
    <dgm:pt modelId="{48A3AB30-D3F3-2242-8EBF-B393D0CC926C}">
      <dgm:prSet phldrT="[Texto]" custT="1"/>
      <dgm:spPr/>
      <dgm:t>
        <a:bodyPr/>
        <a:lstStyle/>
        <a:p>
          <a:pPr algn="l"/>
          <a:r>
            <a:rPr lang="es-ES" sz="1400" dirty="0" smtClean="0">
              <a:solidFill>
                <a:srgbClr val="595959"/>
              </a:solidFill>
              <a:latin typeface="Optima"/>
              <a:cs typeface="Optima"/>
            </a:rPr>
            <a:t>2009: Programa </a:t>
          </a:r>
          <a:r>
            <a:rPr lang="es-ES" sz="1400" dirty="0" err="1" smtClean="0">
              <a:solidFill>
                <a:srgbClr val="595959"/>
              </a:solidFill>
              <a:latin typeface="Optima"/>
              <a:cs typeface="Optima"/>
            </a:rPr>
            <a:t>Ecoemprenedor</a:t>
          </a:r>
          <a:endParaRPr lang="es-ES" sz="1400" dirty="0">
            <a:solidFill>
              <a:srgbClr val="595959"/>
            </a:solidFill>
            <a:latin typeface="Optima"/>
            <a:cs typeface="Optima"/>
          </a:endParaRPr>
        </a:p>
      </dgm:t>
    </dgm:pt>
    <dgm:pt modelId="{39CB3AF8-F313-5946-8C0B-4B6B2EF31868}" type="parTrans" cxnId="{9EC7450B-FDD1-C143-8871-8B682621BA6A}">
      <dgm:prSet/>
      <dgm:spPr/>
      <dgm:t>
        <a:bodyPr/>
        <a:lstStyle/>
        <a:p>
          <a:pPr algn="l"/>
          <a:endParaRPr lang="es-ES" sz="1400">
            <a:solidFill>
              <a:srgbClr val="595959"/>
            </a:solidFill>
            <a:latin typeface="Optima"/>
            <a:cs typeface="Optima"/>
          </a:endParaRPr>
        </a:p>
      </dgm:t>
    </dgm:pt>
    <dgm:pt modelId="{F9E140CE-99C7-0C41-9AD9-26F630457241}" type="sibTrans" cxnId="{9EC7450B-FDD1-C143-8871-8B682621BA6A}">
      <dgm:prSet/>
      <dgm:spPr/>
      <dgm:t>
        <a:bodyPr/>
        <a:lstStyle/>
        <a:p>
          <a:pPr algn="l"/>
          <a:endParaRPr lang="es-ES" sz="1400">
            <a:solidFill>
              <a:srgbClr val="595959"/>
            </a:solidFill>
            <a:latin typeface="Optima"/>
            <a:cs typeface="Optima"/>
          </a:endParaRPr>
        </a:p>
      </dgm:t>
    </dgm:pt>
    <dgm:pt modelId="{FF00E43C-CDDD-7F41-850C-66030D9D1ED6}">
      <dgm:prSet custT="1"/>
      <dgm:spPr/>
      <dgm:t>
        <a:bodyPr/>
        <a:lstStyle/>
        <a:p>
          <a:pPr algn="l"/>
          <a:r>
            <a:rPr lang="es-ES" sz="1400" dirty="0" smtClean="0">
              <a:solidFill>
                <a:srgbClr val="595959"/>
              </a:solidFill>
              <a:latin typeface="Optima"/>
              <a:cs typeface="Optima"/>
            </a:rPr>
            <a:t>2010 </a:t>
          </a:r>
          <a:r>
            <a:rPr lang="es-ES" sz="1400" dirty="0" err="1" smtClean="0">
              <a:solidFill>
                <a:srgbClr val="595959"/>
              </a:solidFill>
              <a:latin typeface="Optima"/>
              <a:cs typeface="Optima"/>
            </a:rPr>
            <a:t>Incorporació</a:t>
          </a:r>
          <a:r>
            <a:rPr lang="es-ES" sz="1400" dirty="0" smtClean="0">
              <a:solidFill>
                <a:srgbClr val="595959"/>
              </a:solidFill>
              <a:latin typeface="Optima"/>
              <a:cs typeface="Optima"/>
            </a:rPr>
            <a:t> a la UPC</a:t>
          </a:r>
          <a:endParaRPr lang="es-ES" sz="1400" dirty="0">
            <a:solidFill>
              <a:srgbClr val="595959"/>
            </a:solidFill>
            <a:latin typeface="Optima"/>
            <a:cs typeface="Optima"/>
          </a:endParaRPr>
        </a:p>
      </dgm:t>
    </dgm:pt>
    <dgm:pt modelId="{6F4365C0-19E5-3248-A58C-C005B7B8EBDC}" type="parTrans" cxnId="{E8019B19-93EE-6F4B-AD40-23111E156281}">
      <dgm:prSet/>
      <dgm:spPr/>
      <dgm:t>
        <a:bodyPr/>
        <a:lstStyle/>
        <a:p>
          <a:pPr algn="l"/>
          <a:endParaRPr lang="es-ES" sz="1400">
            <a:solidFill>
              <a:srgbClr val="595959"/>
            </a:solidFill>
            <a:latin typeface="Optima"/>
            <a:cs typeface="Optima"/>
          </a:endParaRPr>
        </a:p>
      </dgm:t>
    </dgm:pt>
    <dgm:pt modelId="{CAFFF0C6-3C2C-2740-9233-009799E37717}" type="sibTrans" cxnId="{E8019B19-93EE-6F4B-AD40-23111E156281}">
      <dgm:prSet/>
      <dgm:spPr/>
      <dgm:t>
        <a:bodyPr/>
        <a:lstStyle/>
        <a:p>
          <a:pPr algn="l"/>
          <a:endParaRPr lang="es-ES" sz="1400">
            <a:solidFill>
              <a:srgbClr val="595959"/>
            </a:solidFill>
            <a:latin typeface="Optima"/>
            <a:cs typeface="Optima"/>
          </a:endParaRPr>
        </a:p>
      </dgm:t>
    </dgm:pt>
    <dgm:pt modelId="{C3B5A11E-FD59-C447-8C8D-EE8983F10B72}">
      <dgm:prSet custT="1"/>
      <dgm:spPr/>
      <dgm:t>
        <a:bodyPr/>
        <a:lstStyle/>
        <a:p>
          <a:pPr algn="l"/>
          <a:r>
            <a:rPr lang="es-ES" sz="1400" dirty="0" smtClean="0">
              <a:solidFill>
                <a:srgbClr val="595959"/>
              </a:solidFill>
              <a:latin typeface="Optima"/>
              <a:cs typeface="Optima"/>
            </a:rPr>
            <a:t>2011 </a:t>
          </a:r>
          <a:r>
            <a:rPr lang="es-ES" sz="1400" dirty="0" err="1" smtClean="0">
              <a:solidFill>
                <a:srgbClr val="595959"/>
              </a:solidFill>
              <a:latin typeface="Optima"/>
              <a:cs typeface="Optima"/>
            </a:rPr>
            <a:t>Concurs</a:t>
          </a:r>
          <a:r>
            <a:rPr lang="es-ES" sz="1400" dirty="0" smtClean="0">
              <a:solidFill>
                <a:srgbClr val="595959"/>
              </a:solidFill>
              <a:latin typeface="Optima"/>
              <a:cs typeface="Optima"/>
            </a:rPr>
            <a:t> </a:t>
          </a:r>
          <a:r>
            <a:rPr lang="es-ES" sz="1400" dirty="0" err="1" smtClean="0">
              <a:solidFill>
                <a:srgbClr val="595959"/>
              </a:solidFill>
              <a:latin typeface="Optima"/>
              <a:cs typeface="Optima"/>
            </a:rPr>
            <a:t>Ecoemprenedor</a:t>
          </a:r>
          <a:endParaRPr lang="es-ES" sz="1400" dirty="0">
            <a:solidFill>
              <a:srgbClr val="595959"/>
            </a:solidFill>
            <a:latin typeface="Optima"/>
            <a:cs typeface="Optima"/>
          </a:endParaRPr>
        </a:p>
      </dgm:t>
    </dgm:pt>
    <dgm:pt modelId="{ABFACBE6-3F7B-4745-802C-82BE2825BCEC}" type="parTrans" cxnId="{57B7CB73-879A-0340-BCCB-2EBEB50AF141}">
      <dgm:prSet/>
      <dgm:spPr/>
      <dgm:t>
        <a:bodyPr/>
        <a:lstStyle/>
        <a:p>
          <a:pPr algn="l"/>
          <a:endParaRPr lang="es-ES" sz="1400">
            <a:solidFill>
              <a:srgbClr val="595959"/>
            </a:solidFill>
            <a:latin typeface="Optima"/>
            <a:cs typeface="Optima"/>
          </a:endParaRPr>
        </a:p>
      </dgm:t>
    </dgm:pt>
    <dgm:pt modelId="{3B93A1FD-A4D3-EB46-87AB-FF8ACEC7C684}" type="sibTrans" cxnId="{57B7CB73-879A-0340-BCCB-2EBEB50AF141}">
      <dgm:prSet/>
      <dgm:spPr/>
      <dgm:t>
        <a:bodyPr/>
        <a:lstStyle/>
        <a:p>
          <a:pPr algn="l"/>
          <a:endParaRPr lang="es-ES" sz="1400">
            <a:solidFill>
              <a:srgbClr val="595959"/>
            </a:solidFill>
            <a:latin typeface="Optima"/>
            <a:cs typeface="Optima"/>
          </a:endParaRPr>
        </a:p>
      </dgm:t>
    </dgm:pt>
    <dgm:pt modelId="{6B534792-E72C-C541-AED1-84C693841973}">
      <dgm:prSet custT="1"/>
      <dgm:spPr/>
      <dgm:t>
        <a:bodyPr/>
        <a:lstStyle/>
        <a:p>
          <a:pPr algn="l"/>
          <a:r>
            <a:rPr lang="es-ES" sz="1400" dirty="0" smtClean="0">
              <a:solidFill>
                <a:srgbClr val="595959"/>
              </a:solidFill>
              <a:latin typeface="Optima"/>
              <a:cs typeface="Optima"/>
            </a:rPr>
            <a:t>2012: </a:t>
          </a:r>
          <a:r>
            <a:rPr lang="es-ES" sz="1400" dirty="0" err="1" smtClean="0">
              <a:solidFill>
                <a:srgbClr val="595959"/>
              </a:solidFill>
              <a:latin typeface="Optima"/>
              <a:cs typeface="Optima"/>
            </a:rPr>
            <a:t>Creació</a:t>
          </a:r>
          <a:r>
            <a:rPr lang="es-ES" sz="1400" dirty="0" smtClean="0">
              <a:solidFill>
                <a:srgbClr val="595959"/>
              </a:solidFill>
              <a:latin typeface="Optima"/>
              <a:cs typeface="Optima"/>
            </a:rPr>
            <a:t> de Goldemar</a:t>
          </a:r>
          <a:endParaRPr lang="es-ES" sz="1400" dirty="0">
            <a:solidFill>
              <a:srgbClr val="595959"/>
            </a:solidFill>
            <a:latin typeface="Optima"/>
            <a:cs typeface="Optima"/>
          </a:endParaRPr>
        </a:p>
      </dgm:t>
    </dgm:pt>
    <dgm:pt modelId="{DBA10644-4453-9C42-B2B2-8D6BE7B331EC}" type="parTrans" cxnId="{A5708A5F-C73E-3741-B05F-BA8E9A59D80B}">
      <dgm:prSet/>
      <dgm:spPr/>
      <dgm:t>
        <a:bodyPr/>
        <a:lstStyle/>
        <a:p>
          <a:pPr algn="l"/>
          <a:endParaRPr lang="es-ES" sz="1400">
            <a:solidFill>
              <a:srgbClr val="595959"/>
            </a:solidFill>
            <a:latin typeface="Optima"/>
            <a:cs typeface="Optima"/>
          </a:endParaRPr>
        </a:p>
      </dgm:t>
    </dgm:pt>
    <dgm:pt modelId="{CFCB72EC-2D60-1A43-9400-607E518576E9}" type="sibTrans" cxnId="{A5708A5F-C73E-3741-B05F-BA8E9A59D80B}">
      <dgm:prSet/>
      <dgm:spPr/>
      <dgm:t>
        <a:bodyPr/>
        <a:lstStyle/>
        <a:p>
          <a:pPr algn="l"/>
          <a:endParaRPr lang="es-ES" sz="1400">
            <a:solidFill>
              <a:srgbClr val="595959"/>
            </a:solidFill>
            <a:latin typeface="Optima"/>
            <a:cs typeface="Optima"/>
          </a:endParaRPr>
        </a:p>
      </dgm:t>
    </dgm:pt>
    <dgm:pt modelId="{1F6EF65B-4580-D34F-B02B-2F8577C2BDB0}" type="pres">
      <dgm:prSet presAssocID="{B5834052-BEE6-544B-85A8-5C85D7E77D25}" presName="Name0" presStyleCnt="0">
        <dgm:presLayoutVars>
          <dgm:dir/>
          <dgm:resizeHandles val="exact"/>
        </dgm:presLayoutVars>
      </dgm:prSet>
      <dgm:spPr/>
    </dgm:pt>
    <dgm:pt modelId="{ECF8E4F6-3E60-324D-94BF-A1F89A6F2A3E}" type="pres">
      <dgm:prSet presAssocID="{B5834052-BEE6-544B-85A8-5C85D7E77D25}" presName="arrow" presStyleLbl="bgShp" presStyleIdx="0" presStyleCnt="1" custScaleY="62584"/>
      <dgm:spPr/>
    </dgm:pt>
    <dgm:pt modelId="{7A7C5218-19B7-0046-8418-69AE0B996FB6}" type="pres">
      <dgm:prSet presAssocID="{B5834052-BEE6-544B-85A8-5C85D7E77D25}" presName="points" presStyleCnt="0"/>
      <dgm:spPr/>
    </dgm:pt>
    <dgm:pt modelId="{A980C388-2081-2F4E-9167-B3930F4F6622}" type="pres">
      <dgm:prSet presAssocID="{9C929887-C5D9-B44C-BFE1-A66AEFF99F5C}" presName="compositeA" presStyleCnt="0"/>
      <dgm:spPr/>
    </dgm:pt>
    <dgm:pt modelId="{5DD176C7-73F3-8A44-90C4-6E9ECA03D8E6}" type="pres">
      <dgm:prSet presAssocID="{9C929887-C5D9-B44C-BFE1-A66AEFF99F5C}" presName="textA" presStyleLbl="revTx" presStyleIdx="0" presStyleCnt="6" custScaleX="1235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0D69D4-C791-1C4D-8957-9CEE7C617311}" type="pres">
      <dgm:prSet presAssocID="{9C929887-C5D9-B44C-BFE1-A66AEFF99F5C}" presName="circleA" presStyleLbl="node1" presStyleIdx="0" presStyleCnt="6"/>
      <dgm:spPr/>
    </dgm:pt>
    <dgm:pt modelId="{95572003-A286-6545-9FD6-E08AD5FEA4E4}" type="pres">
      <dgm:prSet presAssocID="{9C929887-C5D9-B44C-BFE1-A66AEFF99F5C}" presName="spaceA" presStyleCnt="0"/>
      <dgm:spPr/>
    </dgm:pt>
    <dgm:pt modelId="{B37C4293-82FA-BA41-A8D7-3BD593FEDD02}" type="pres">
      <dgm:prSet presAssocID="{0136989D-0019-0946-8855-37DF1D3CD7BC}" presName="space" presStyleCnt="0"/>
      <dgm:spPr/>
    </dgm:pt>
    <dgm:pt modelId="{C13C0BC5-1B6E-3348-900C-36BE320AD17E}" type="pres">
      <dgm:prSet presAssocID="{BA5A2A6D-30B4-1C45-9997-3028E1F40F2A}" presName="compositeB" presStyleCnt="0"/>
      <dgm:spPr/>
    </dgm:pt>
    <dgm:pt modelId="{BF590C04-ADF2-F94C-8BA5-732BAA50279E}" type="pres">
      <dgm:prSet presAssocID="{BA5A2A6D-30B4-1C45-9997-3028E1F40F2A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773F4F-F98F-CF46-817B-34EAE66DD680}" type="pres">
      <dgm:prSet presAssocID="{BA5A2A6D-30B4-1C45-9997-3028E1F40F2A}" presName="circleB" presStyleLbl="node1" presStyleIdx="1" presStyleCnt="6"/>
      <dgm:spPr/>
    </dgm:pt>
    <dgm:pt modelId="{74CEDF69-3D2D-3346-AD37-D3FC5B449FBD}" type="pres">
      <dgm:prSet presAssocID="{BA5A2A6D-30B4-1C45-9997-3028E1F40F2A}" presName="spaceB" presStyleCnt="0"/>
      <dgm:spPr/>
    </dgm:pt>
    <dgm:pt modelId="{76A8D6E3-C5E1-B44C-A0D0-7FC59EC003F0}" type="pres">
      <dgm:prSet presAssocID="{97F94941-A9E9-9241-B1B9-C7E825CFD995}" presName="space" presStyleCnt="0"/>
      <dgm:spPr/>
    </dgm:pt>
    <dgm:pt modelId="{3E9CDCC2-9119-584B-8516-960287C440BD}" type="pres">
      <dgm:prSet presAssocID="{48A3AB30-D3F3-2242-8EBF-B393D0CC926C}" presName="compositeA" presStyleCnt="0"/>
      <dgm:spPr/>
    </dgm:pt>
    <dgm:pt modelId="{7EDBABE3-0420-F746-9253-55E1D2352947}" type="pres">
      <dgm:prSet presAssocID="{48A3AB30-D3F3-2242-8EBF-B393D0CC926C}" presName="textA" presStyleLbl="revTx" presStyleIdx="2" presStyleCnt="6" custScaleX="1384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877BF4-1422-6D42-B57B-EBEEB3BD8873}" type="pres">
      <dgm:prSet presAssocID="{48A3AB30-D3F3-2242-8EBF-B393D0CC926C}" presName="circleA" presStyleLbl="node1" presStyleIdx="2" presStyleCnt="6"/>
      <dgm:spPr/>
    </dgm:pt>
    <dgm:pt modelId="{4A9CB737-97F3-814F-8A2A-2EC7F09F9B78}" type="pres">
      <dgm:prSet presAssocID="{48A3AB30-D3F3-2242-8EBF-B393D0CC926C}" presName="spaceA" presStyleCnt="0"/>
      <dgm:spPr/>
    </dgm:pt>
    <dgm:pt modelId="{B14AAE04-EB6C-D64B-B7CC-4C52DFE42F6E}" type="pres">
      <dgm:prSet presAssocID="{F9E140CE-99C7-0C41-9AD9-26F630457241}" presName="space" presStyleCnt="0"/>
      <dgm:spPr/>
    </dgm:pt>
    <dgm:pt modelId="{AE7BE04B-BB5A-F549-85B4-0E9EFEB7EFAF}" type="pres">
      <dgm:prSet presAssocID="{FF00E43C-CDDD-7F41-850C-66030D9D1ED6}" presName="compositeB" presStyleCnt="0"/>
      <dgm:spPr/>
    </dgm:pt>
    <dgm:pt modelId="{FA3F7065-2635-B44C-AC24-9EE2145D2061}" type="pres">
      <dgm:prSet presAssocID="{FF00E43C-CDDD-7F41-850C-66030D9D1ED6}" presName="textB" presStyleLbl="revTx" presStyleIdx="3" presStyleCnt="6" custScaleX="1247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0F8BC2-5FE4-394B-B77D-0D034067AA06}" type="pres">
      <dgm:prSet presAssocID="{FF00E43C-CDDD-7F41-850C-66030D9D1ED6}" presName="circleB" presStyleLbl="node1" presStyleIdx="3" presStyleCnt="6"/>
      <dgm:spPr/>
    </dgm:pt>
    <dgm:pt modelId="{94414D9B-F8CB-F848-802F-C982796A1AF5}" type="pres">
      <dgm:prSet presAssocID="{FF00E43C-CDDD-7F41-850C-66030D9D1ED6}" presName="spaceB" presStyleCnt="0"/>
      <dgm:spPr/>
    </dgm:pt>
    <dgm:pt modelId="{07C6CCD9-9562-114D-BC71-295E5DD485D2}" type="pres">
      <dgm:prSet presAssocID="{CAFFF0C6-3C2C-2740-9233-009799E37717}" presName="space" presStyleCnt="0"/>
      <dgm:spPr/>
    </dgm:pt>
    <dgm:pt modelId="{501BDC36-F57F-7C44-8581-C01BE0097D4B}" type="pres">
      <dgm:prSet presAssocID="{C3B5A11E-FD59-C447-8C8D-EE8983F10B72}" presName="compositeA" presStyleCnt="0"/>
      <dgm:spPr/>
    </dgm:pt>
    <dgm:pt modelId="{143763B9-F036-AF46-A2C4-9D09784C69B7}" type="pres">
      <dgm:prSet presAssocID="{C3B5A11E-FD59-C447-8C8D-EE8983F10B72}" presName="textA" presStyleLbl="revTx" presStyleIdx="4" presStyleCnt="6" custScaleX="1559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ADE2AC-5F18-184F-8887-A8D062C5170F}" type="pres">
      <dgm:prSet presAssocID="{C3B5A11E-FD59-C447-8C8D-EE8983F10B72}" presName="circleA" presStyleLbl="node1" presStyleIdx="4" presStyleCnt="6"/>
      <dgm:spPr/>
    </dgm:pt>
    <dgm:pt modelId="{B51E3E38-FFF2-C94D-91BB-2F3F92E3F146}" type="pres">
      <dgm:prSet presAssocID="{C3B5A11E-FD59-C447-8C8D-EE8983F10B72}" presName="spaceA" presStyleCnt="0"/>
      <dgm:spPr/>
    </dgm:pt>
    <dgm:pt modelId="{3A8A7AB0-CC5E-8E47-BB3F-00563F967068}" type="pres">
      <dgm:prSet presAssocID="{3B93A1FD-A4D3-EB46-87AB-FF8ACEC7C684}" presName="space" presStyleCnt="0"/>
      <dgm:spPr/>
    </dgm:pt>
    <dgm:pt modelId="{BD03D68A-4365-3748-BBA1-B587C0401D90}" type="pres">
      <dgm:prSet presAssocID="{6B534792-E72C-C541-AED1-84C693841973}" presName="compositeB" presStyleCnt="0"/>
      <dgm:spPr/>
    </dgm:pt>
    <dgm:pt modelId="{F9037E9E-2154-E245-97EA-B5344AF4E14A}" type="pres">
      <dgm:prSet presAssocID="{6B534792-E72C-C541-AED1-84C693841973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F9E0AE-189F-CA49-B9AB-F8ED8B39D52E}" type="pres">
      <dgm:prSet presAssocID="{6B534792-E72C-C541-AED1-84C693841973}" presName="circleB" presStyleLbl="node1" presStyleIdx="5" presStyleCnt="6"/>
      <dgm:spPr/>
    </dgm:pt>
    <dgm:pt modelId="{8B0740C6-06DE-1540-BE8E-583E8C93265D}" type="pres">
      <dgm:prSet presAssocID="{6B534792-E72C-C541-AED1-84C693841973}" presName="spaceB" presStyleCnt="0"/>
      <dgm:spPr/>
    </dgm:pt>
  </dgm:ptLst>
  <dgm:cxnLst>
    <dgm:cxn modelId="{03327208-0A27-764D-AB55-9C3F10EDB122}" type="presOf" srcId="{C3B5A11E-FD59-C447-8C8D-EE8983F10B72}" destId="{143763B9-F036-AF46-A2C4-9D09784C69B7}" srcOrd="0" destOrd="0" presId="urn:microsoft.com/office/officeart/2005/8/layout/hProcess11"/>
    <dgm:cxn modelId="{9EC7450B-FDD1-C143-8871-8B682621BA6A}" srcId="{B5834052-BEE6-544B-85A8-5C85D7E77D25}" destId="{48A3AB30-D3F3-2242-8EBF-B393D0CC926C}" srcOrd="2" destOrd="0" parTransId="{39CB3AF8-F313-5946-8C0B-4B6B2EF31868}" sibTransId="{F9E140CE-99C7-0C41-9AD9-26F630457241}"/>
    <dgm:cxn modelId="{E9F179CA-EE83-7445-94C2-DA9D152EDBD5}" type="presOf" srcId="{48A3AB30-D3F3-2242-8EBF-B393D0CC926C}" destId="{7EDBABE3-0420-F746-9253-55E1D2352947}" srcOrd="0" destOrd="0" presId="urn:microsoft.com/office/officeart/2005/8/layout/hProcess11"/>
    <dgm:cxn modelId="{E8019B19-93EE-6F4B-AD40-23111E156281}" srcId="{B5834052-BEE6-544B-85A8-5C85D7E77D25}" destId="{FF00E43C-CDDD-7F41-850C-66030D9D1ED6}" srcOrd="3" destOrd="0" parTransId="{6F4365C0-19E5-3248-A58C-C005B7B8EBDC}" sibTransId="{CAFFF0C6-3C2C-2740-9233-009799E37717}"/>
    <dgm:cxn modelId="{475851DD-0A29-394C-83AF-64D170FC5F36}" type="presOf" srcId="{9C929887-C5D9-B44C-BFE1-A66AEFF99F5C}" destId="{5DD176C7-73F3-8A44-90C4-6E9ECA03D8E6}" srcOrd="0" destOrd="0" presId="urn:microsoft.com/office/officeart/2005/8/layout/hProcess11"/>
    <dgm:cxn modelId="{974688C0-C7D8-1D41-A5FD-8BE2223D4D94}" type="presOf" srcId="{FF00E43C-CDDD-7F41-850C-66030D9D1ED6}" destId="{FA3F7065-2635-B44C-AC24-9EE2145D2061}" srcOrd="0" destOrd="0" presId="urn:microsoft.com/office/officeart/2005/8/layout/hProcess11"/>
    <dgm:cxn modelId="{AAC5DA16-7A61-714A-AE25-90B66E503636}" type="presOf" srcId="{B5834052-BEE6-544B-85A8-5C85D7E77D25}" destId="{1F6EF65B-4580-D34F-B02B-2F8577C2BDB0}" srcOrd="0" destOrd="0" presId="urn:microsoft.com/office/officeart/2005/8/layout/hProcess11"/>
    <dgm:cxn modelId="{A5708A5F-C73E-3741-B05F-BA8E9A59D80B}" srcId="{B5834052-BEE6-544B-85A8-5C85D7E77D25}" destId="{6B534792-E72C-C541-AED1-84C693841973}" srcOrd="5" destOrd="0" parTransId="{DBA10644-4453-9C42-B2B2-8D6BE7B331EC}" sibTransId="{CFCB72EC-2D60-1A43-9400-607E518576E9}"/>
    <dgm:cxn modelId="{57B7CB73-879A-0340-BCCB-2EBEB50AF141}" srcId="{B5834052-BEE6-544B-85A8-5C85D7E77D25}" destId="{C3B5A11E-FD59-C447-8C8D-EE8983F10B72}" srcOrd="4" destOrd="0" parTransId="{ABFACBE6-3F7B-4745-802C-82BE2825BCEC}" sibTransId="{3B93A1FD-A4D3-EB46-87AB-FF8ACEC7C684}"/>
    <dgm:cxn modelId="{B8B7738C-1B15-9140-991C-A5A8985FC963}" srcId="{B5834052-BEE6-544B-85A8-5C85D7E77D25}" destId="{BA5A2A6D-30B4-1C45-9997-3028E1F40F2A}" srcOrd="1" destOrd="0" parTransId="{7AF7B2A1-8CC8-0846-B4FD-C37FABDAF5C6}" sibTransId="{97F94941-A9E9-9241-B1B9-C7E825CFD995}"/>
    <dgm:cxn modelId="{3FDD2299-B54D-8B4D-AC64-152CAF480647}" type="presOf" srcId="{BA5A2A6D-30B4-1C45-9997-3028E1F40F2A}" destId="{BF590C04-ADF2-F94C-8BA5-732BAA50279E}" srcOrd="0" destOrd="0" presId="urn:microsoft.com/office/officeart/2005/8/layout/hProcess11"/>
    <dgm:cxn modelId="{A7AD7D59-8B15-144D-B9A1-9BF5936A9572}" type="presOf" srcId="{6B534792-E72C-C541-AED1-84C693841973}" destId="{F9037E9E-2154-E245-97EA-B5344AF4E14A}" srcOrd="0" destOrd="0" presId="urn:microsoft.com/office/officeart/2005/8/layout/hProcess11"/>
    <dgm:cxn modelId="{6D4B3540-2834-2146-B973-A5AE5B817CE6}" srcId="{B5834052-BEE6-544B-85A8-5C85D7E77D25}" destId="{9C929887-C5D9-B44C-BFE1-A66AEFF99F5C}" srcOrd="0" destOrd="0" parTransId="{96766748-9EEC-504C-97FE-85CCB745D4B1}" sibTransId="{0136989D-0019-0946-8855-37DF1D3CD7BC}"/>
    <dgm:cxn modelId="{4B50EB2D-6FD2-B94A-B04F-F36AC7BE8E99}" type="presParOf" srcId="{1F6EF65B-4580-D34F-B02B-2F8577C2BDB0}" destId="{ECF8E4F6-3E60-324D-94BF-A1F89A6F2A3E}" srcOrd="0" destOrd="0" presId="urn:microsoft.com/office/officeart/2005/8/layout/hProcess11"/>
    <dgm:cxn modelId="{357F2D49-95F5-A544-9316-60807DBE314A}" type="presParOf" srcId="{1F6EF65B-4580-D34F-B02B-2F8577C2BDB0}" destId="{7A7C5218-19B7-0046-8418-69AE0B996FB6}" srcOrd="1" destOrd="0" presId="urn:microsoft.com/office/officeart/2005/8/layout/hProcess11"/>
    <dgm:cxn modelId="{CDDE4F54-9ACD-B445-AC8C-D56F67B19704}" type="presParOf" srcId="{7A7C5218-19B7-0046-8418-69AE0B996FB6}" destId="{A980C388-2081-2F4E-9167-B3930F4F6622}" srcOrd="0" destOrd="0" presId="urn:microsoft.com/office/officeart/2005/8/layout/hProcess11"/>
    <dgm:cxn modelId="{B78FC260-146A-A246-B7DC-1E04D7E5D24D}" type="presParOf" srcId="{A980C388-2081-2F4E-9167-B3930F4F6622}" destId="{5DD176C7-73F3-8A44-90C4-6E9ECA03D8E6}" srcOrd="0" destOrd="0" presId="urn:microsoft.com/office/officeart/2005/8/layout/hProcess11"/>
    <dgm:cxn modelId="{6A2E4F4A-0D4D-8943-B853-6FF01F3FA9E4}" type="presParOf" srcId="{A980C388-2081-2F4E-9167-B3930F4F6622}" destId="{F20D69D4-C791-1C4D-8957-9CEE7C617311}" srcOrd="1" destOrd="0" presId="urn:microsoft.com/office/officeart/2005/8/layout/hProcess11"/>
    <dgm:cxn modelId="{0FF7E81B-001F-D14C-96EE-2023C268DA7D}" type="presParOf" srcId="{A980C388-2081-2F4E-9167-B3930F4F6622}" destId="{95572003-A286-6545-9FD6-E08AD5FEA4E4}" srcOrd="2" destOrd="0" presId="urn:microsoft.com/office/officeart/2005/8/layout/hProcess11"/>
    <dgm:cxn modelId="{7EAC8528-3564-0144-8DB5-A2305DF00438}" type="presParOf" srcId="{7A7C5218-19B7-0046-8418-69AE0B996FB6}" destId="{B37C4293-82FA-BA41-A8D7-3BD593FEDD02}" srcOrd="1" destOrd="0" presId="urn:microsoft.com/office/officeart/2005/8/layout/hProcess11"/>
    <dgm:cxn modelId="{DA88E39D-4727-C944-AD00-D4E26E554A0F}" type="presParOf" srcId="{7A7C5218-19B7-0046-8418-69AE0B996FB6}" destId="{C13C0BC5-1B6E-3348-900C-36BE320AD17E}" srcOrd="2" destOrd="0" presId="urn:microsoft.com/office/officeart/2005/8/layout/hProcess11"/>
    <dgm:cxn modelId="{5FD4CDF9-917B-794B-8155-0BEAAF1B4357}" type="presParOf" srcId="{C13C0BC5-1B6E-3348-900C-36BE320AD17E}" destId="{BF590C04-ADF2-F94C-8BA5-732BAA50279E}" srcOrd="0" destOrd="0" presId="urn:microsoft.com/office/officeart/2005/8/layout/hProcess11"/>
    <dgm:cxn modelId="{20FDBD0C-7FDB-944B-8220-709F259BA6F8}" type="presParOf" srcId="{C13C0BC5-1B6E-3348-900C-36BE320AD17E}" destId="{6B773F4F-F98F-CF46-817B-34EAE66DD680}" srcOrd="1" destOrd="0" presId="urn:microsoft.com/office/officeart/2005/8/layout/hProcess11"/>
    <dgm:cxn modelId="{88062250-298F-FF4C-AA11-CA7D39D21123}" type="presParOf" srcId="{C13C0BC5-1B6E-3348-900C-36BE320AD17E}" destId="{74CEDF69-3D2D-3346-AD37-D3FC5B449FBD}" srcOrd="2" destOrd="0" presId="urn:microsoft.com/office/officeart/2005/8/layout/hProcess11"/>
    <dgm:cxn modelId="{A99329E0-4B77-5F4F-B172-74EE56CD87AA}" type="presParOf" srcId="{7A7C5218-19B7-0046-8418-69AE0B996FB6}" destId="{76A8D6E3-C5E1-B44C-A0D0-7FC59EC003F0}" srcOrd="3" destOrd="0" presId="urn:microsoft.com/office/officeart/2005/8/layout/hProcess11"/>
    <dgm:cxn modelId="{F361D025-2FA6-B242-A659-57E01D4AA454}" type="presParOf" srcId="{7A7C5218-19B7-0046-8418-69AE0B996FB6}" destId="{3E9CDCC2-9119-584B-8516-960287C440BD}" srcOrd="4" destOrd="0" presId="urn:microsoft.com/office/officeart/2005/8/layout/hProcess11"/>
    <dgm:cxn modelId="{799DCF78-FC13-DD40-ADEB-FA7EDF85F34D}" type="presParOf" srcId="{3E9CDCC2-9119-584B-8516-960287C440BD}" destId="{7EDBABE3-0420-F746-9253-55E1D2352947}" srcOrd="0" destOrd="0" presId="urn:microsoft.com/office/officeart/2005/8/layout/hProcess11"/>
    <dgm:cxn modelId="{1C909C9D-1803-094E-8B45-D984A5E0CBA9}" type="presParOf" srcId="{3E9CDCC2-9119-584B-8516-960287C440BD}" destId="{DD877BF4-1422-6D42-B57B-EBEEB3BD8873}" srcOrd="1" destOrd="0" presId="urn:microsoft.com/office/officeart/2005/8/layout/hProcess11"/>
    <dgm:cxn modelId="{1F60DB6C-1E9F-884B-B31C-3F58EDA17CEC}" type="presParOf" srcId="{3E9CDCC2-9119-584B-8516-960287C440BD}" destId="{4A9CB737-97F3-814F-8A2A-2EC7F09F9B78}" srcOrd="2" destOrd="0" presId="urn:microsoft.com/office/officeart/2005/8/layout/hProcess11"/>
    <dgm:cxn modelId="{CAD40529-CC90-9E4F-ACA1-048D3A38B6FD}" type="presParOf" srcId="{7A7C5218-19B7-0046-8418-69AE0B996FB6}" destId="{B14AAE04-EB6C-D64B-B7CC-4C52DFE42F6E}" srcOrd="5" destOrd="0" presId="urn:microsoft.com/office/officeart/2005/8/layout/hProcess11"/>
    <dgm:cxn modelId="{01A4E6FD-7E06-7C46-9002-98ED1D1A417C}" type="presParOf" srcId="{7A7C5218-19B7-0046-8418-69AE0B996FB6}" destId="{AE7BE04B-BB5A-F549-85B4-0E9EFEB7EFAF}" srcOrd="6" destOrd="0" presId="urn:microsoft.com/office/officeart/2005/8/layout/hProcess11"/>
    <dgm:cxn modelId="{1366C488-58A5-F44E-B67A-B9BB18D7EB80}" type="presParOf" srcId="{AE7BE04B-BB5A-F549-85B4-0E9EFEB7EFAF}" destId="{FA3F7065-2635-B44C-AC24-9EE2145D2061}" srcOrd="0" destOrd="0" presId="urn:microsoft.com/office/officeart/2005/8/layout/hProcess11"/>
    <dgm:cxn modelId="{79516721-B7F3-A34F-80FB-873BF7CC3E7A}" type="presParOf" srcId="{AE7BE04B-BB5A-F549-85B4-0E9EFEB7EFAF}" destId="{430F8BC2-5FE4-394B-B77D-0D034067AA06}" srcOrd="1" destOrd="0" presId="urn:microsoft.com/office/officeart/2005/8/layout/hProcess11"/>
    <dgm:cxn modelId="{8EDCCC31-AE6F-EE48-A5ED-5192874BFEF9}" type="presParOf" srcId="{AE7BE04B-BB5A-F549-85B4-0E9EFEB7EFAF}" destId="{94414D9B-F8CB-F848-802F-C982796A1AF5}" srcOrd="2" destOrd="0" presId="urn:microsoft.com/office/officeart/2005/8/layout/hProcess11"/>
    <dgm:cxn modelId="{6ACBB373-8525-3347-9848-A8B221AF5CB6}" type="presParOf" srcId="{7A7C5218-19B7-0046-8418-69AE0B996FB6}" destId="{07C6CCD9-9562-114D-BC71-295E5DD485D2}" srcOrd="7" destOrd="0" presId="urn:microsoft.com/office/officeart/2005/8/layout/hProcess11"/>
    <dgm:cxn modelId="{FACDFFB2-2241-4F43-8BAA-16052A509C00}" type="presParOf" srcId="{7A7C5218-19B7-0046-8418-69AE0B996FB6}" destId="{501BDC36-F57F-7C44-8581-C01BE0097D4B}" srcOrd="8" destOrd="0" presId="urn:microsoft.com/office/officeart/2005/8/layout/hProcess11"/>
    <dgm:cxn modelId="{FAA71C6C-853B-9447-A1A9-63225AF77A78}" type="presParOf" srcId="{501BDC36-F57F-7C44-8581-C01BE0097D4B}" destId="{143763B9-F036-AF46-A2C4-9D09784C69B7}" srcOrd="0" destOrd="0" presId="urn:microsoft.com/office/officeart/2005/8/layout/hProcess11"/>
    <dgm:cxn modelId="{599F02CD-15D9-E94D-A391-3E5AC035B5A0}" type="presParOf" srcId="{501BDC36-F57F-7C44-8581-C01BE0097D4B}" destId="{43ADE2AC-5F18-184F-8887-A8D062C5170F}" srcOrd="1" destOrd="0" presId="urn:microsoft.com/office/officeart/2005/8/layout/hProcess11"/>
    <dgm:cxn modelId="{D9F1E4C5-5824-4A4E-84BD-BC362E3E606A}" type="presParOf" srcId="{501BDC36-F57F-7C44-8581-C01BE0097D4B}" destId="{B51E3E38-FFF2-C94D-91BB-2F3F92E3F146}" srcOrd="2" destOrd="0" presId="urn:microsoft.com/office/officeart/2005/8/layout/hProcess11"/>
    <dgm:cxn modelId="{BA23BE0F-F0A4-E448-9FF0-37122C63374A}" type="presParOf" srcId="{7A7C5218-19B7-0046-8418-69AE0B996FB6}" destId="{3A8A7AB0-CC5E-8E47-BB3F-00563F967068}" srcOrd="9" destOrd="0" presId="urn:microsoft.com/office/officeart/2005/8/layout/hProcess11"/>
    <dgm:cxn modelId="{F7E02170-695A-1A48-946A-CE9B19D6B828}" type="presParOf" srcId="{7A7C5218-19B7-0046-8418-69AE0B996FB6}" destId="{BD03D68A-4365-3748-BBA1-B587C0401D90}" srcOrd="10" destOrd="0" presId="urn:microsoft.com/office/officeart/2005/8/layout/hProcess11"/>
    <dgm:cxn modelId="{7A726F79-055D-4E4D-894C-830AFC323AC3}" type="presParOf" srcId="{BD03D68A-4365-3748-BBA1-B587C0401D90}" destId="{F9037E9E-2154-E245-97EA-B5344AF4E14A}" srcOrd="0" destOrd="0" presId="urn:microsoft.com/office/officeart/2005/8/layout/hProcess11"/>
    <dgm:cxn modelId="{CB418C3C-041F-4D44-B1BE-92A849C5DBFB}" type="presParOf" srcId="{BD03D68A-4365-3748-BBA1-B587C0401D90}" destId="{12F9E0AE-189F-CA49-B9AB-F8ED8B39D52E}" srcOrd="1" destOrd="0" presId="urn:microsoft.com/office/officeart/2005/8/layout/hProcess11"/>
    <dgm:cxn modelId="{2891B210-B8F8-D34E-B824-85D6B134723D}" type="presParOf" srcId="{BD03D68A-4365-3748-BBA1-B587C0401D90}" destId="{8B0740C6-06DE-1540-BE8E-583E8C93265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81DD17-0D40-CE4C-BC9F-06D09352B277}" type="doc">
      <dgm:prSet loTypeId="urn:microsoft.com/office/officeart/2005/8/layout/chevron1" loCatId="" qsTypeId="urn:microsoft.com/office/officeart/2005/8/quickstyle/simple1#1" qsCatId="simple" csTypeId="urn:microsoft.com/office/officeart/2005/8/colors/accent1_2#2" csCatId="accent1" phldr="1"/>
      <dgm:spPr/>
    </dgm:pt>
    <dgm:pt modelId="{2DE2BF57-687F-F244-ACD2-7126EDC4DF26}">
      <dgm:prSet phldrT="[Texto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s-ES" dirty="0" err="1" smtClean="0">
              <a:latin typeface="Optima"/>
              <a:cs typeface="Optima"/>
            </a:rPr>
            <a:t>Aportacions</a:t>
          </a:r>
          <a:r>
            <a:rPr lang="es-ES" dirty="0" smtClean="0">
              <a:latin typeface="Optima"/>
              <a:cs typeface="Optima"/>
            </a:rPr>
            <a:t> </a:t>
          </a:r>
          <a:r>
            <a:rPr lang="es-ES" dirty="0" err="1" smtClean="0">
              <a:latin typeface="Optima"/>
              <a:cs typeface="Optima"/>
            </a:rPr>
            <a:t>socis</a:t>
          </a:r>
          <a:endParaRPr lang="es-ES" dirty="0">
            <a:latin typeface="Optima"/>
            <a:cs typeface="Optima"/>
          </a:endParaRPr>
        </a:p>
      </dgm:t>
    </dgm:pt>
    <dgm:pt modelId="{A8FE4DC9-CF72-9A4F-9261-7D60C4DFD570}" type="parTrans" cxnId="{C2A47645-639B-0F46-9A25-D1FA1AA5837D}">
      <dgm:prSet/>
      <dgm:spPr/>
      <dgm:t>
        <a:bodyPr/>
        <a:lstStyle/>
        <a:p>
          <a:endParaRPr lang="es-ES">
            <a:latin typeface="Optima"/>
            <a:cs typeface="Optima"/>
          </a:endParaRPr>
        </a:p>
      </dgm:t>
    </dgm:pt>
    <dgm:pt modelId="{B3D87FFD-1E1F-3742-834D-7D5096A2EC0F}" type="sibTrans" cxnId="{C2A47645-639B-0F46-9A25-D1FA1AA5837D}">
      <dgm:prSet/>
      <dgm:spPr/>
      <dgm:t>
        <a:bodyPr/>
        <a:lstStyle/>
        <a:p>
          <a:endParaRPr lang="es-ES">
            <a:latin typeface="Optima"/>
            <a:cs typeface="Optima"/>
          </a:endParaRPr>
        </a:p>
      </dgm:t>
    </dgm:pt>
    <dgm:pt modelId="{33F2E030-880A-3D4B-B681-2DE5E37CEFFA}">
      <dgm:prSet phldrT="[Texto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s-ES" dirty="0" smtClean="0">
              <a:latin typeface="Optima"/>
              <a:cs typeface="Optima"/>
            </a:rPr>
            <a:t>Business </a:t>
          </a:r>
          <a:r>
            <a:rPr lang="es-ES" dirty="0" err="1" smtClean="0">
              <a:latin typeface="Optima"/>
              <a:cs typeface="Optima"/>
            </a:rPr>
            <a:t>Angel</a:t>
          </a:r>
          <a:endParaRPr lang="es-ES" dirty="0">
            <a:latin typeface="Optima"/>
            <a:cs typeface="Optima"/>
          </a:endParaRPr>
        </a:p>
      </dgm:t>
    </dgm:pt>
    <dgm:pt modelId="{50855727-93A8-1242-9000-3A67D0FBB42B}" type="parTrans" cxnId="{0AED79C0-9283-1744-BF9A-D893A7748317}">
      <dgm:prSet/>
      <dgm:spPr/>
      <dgm:t>
        <a:bodyPr/>
        <a:lstStyle/>
        <a:p>
          <a:endParaRPr lang="es-ES">
            <a:latin typeface="Optima"/>
            <a:cs typeface="Optima"/>
          </a:endParaRPr>
        </a:p>
      </dgm:t>
    </dgm:pt>
    <dgm:pt modelId="{73D4DA0B-C883-C045-9166-D6DC79842BDD}" type="sibTrans" cxnId="{0AED79C0-9283-1744-BF9A-D893A7748317}">
      <dgm:prSet/>
      <dgm:spPr/>
      <dgm:t>
        <a:bodyPr/>
        <a:lstStyle/>
        <a:p>
          <a:endParaRPr lang="es-ES">
            <a:latin typeface="Optima"/>
            <a:cs typeface="Optima"/>
          </a:endParaRPr>
        </a:p>
      </dgm:t>
    </dgm:pt>
    <dgm:pt modelId="{24E8F77A-4ECE-264D-9470-61B6FDCE041F}">
      <dgm:prSet phldrT="[Texto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s-ES" dirty="0" err="1" smtClean="0">
              <a:latin typeface="Optima"/>
              <a:cs typeface="Optima"/>
            </a:rPr>
            <a:t>Inversors</a:t>
          </a:r>
          <a:r>
            <a:rPr lang="es-ES" dirty="0" smtClean="0">
              <a:latin typeface="Optima"/>
              <a:cs typeface="Optima"/>
            </a:rPr>
            <a:t> </a:t>
          </a:r>
          <a:r>
            <a:rPr lang="es-ES" dirty="0" err="1" smtClean="0">
              <a:latin typeface="Optima"/>
              <a:cs typeface="Optima"/>
            </a:rPr>
            <a:t>Privat</a:t>
          </a:r>
          <a:endParaRPr lang="es-ES" dirty="0">
            <a:latin typeface="Optima"/>
            <a:cs typeface="Optima"/>
          </a:endParaRPr>
        </a:p>
      </dgm:t>
    </dgm:pt>
    <dgm:pt modelId="{247B8C8E-040A-E641-93D4-1EE50BE8E7C2}" type="parTrans" cxnId="{D7E4010F-9C29-B741-B10F-583CE0805097}">
      <dgm:prSet/>
      <dgm:spPr/>
      <dgm:t>
        <a:bodyPr/>
        <a:lstStyle/>
        <a:p>
          <a:endParaRPr lang="es-ES">
            <a:latin typeface="Optima"/>
            <a:cs typeface="Optima"/>
          </a:endParaRPr>
        </a:p>
      </dgm:t>
    </dgm:pt>
    <dgm:pt modelId="{B5914DD0-DFCD-E34C-876B-F9D0D05D0B83}" type="sibTrans" cxnId="{D7E4010F-9C29-B741-B10F-583CE0805097}">
      <dgm:prSet/>
      <dgm:spPr/>
      <dgm:t>
        <a:bodyPr/>
        <a:lstStyle/>
        <a:p>
          <a:endParaRPr lang="es-ES">
            <a:latin typeface="Optima"/>
            <a:cs typeface="Optima"/>
          </a:endParaRPr>
        </a:p>
      </dgm:t>
    </dgm:pt>
    <dgm:pt modelId="{87A4EA00-2777-504C-929B-9B78F4678756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s-ES" dirty="0" smtClean="0">
              <a:latin typeface="Optima"/>
              <a:cs typeface="Optima"/>
            </a:rPr>
            <a:t>Venture Capital</a:t>
          </a:r>
          <a:endParaRPr lang="es-ES" dirty="0">
            <a:latin typeface="Optima"/>
            <a:cs typeface="Optima"/>
          </a:endParaRPr>
        </a:p>
      </dgm:t>
    </dgm:pt>
    <dgm:pt modelId="{41066F6A-68A6-D249-A295-B91041C5CD0A}" type="parTrans" cxnId="{6B70F7DD-48BF-4442-8354-21D6B0141302}">
      <dgm:prSet/>
      <dgm:spPr/>
      <dgm:t>
        <a:bodyPr/>
        <a:lstStyle/>
        <a:p>
          <a:endParaRPr lang="es-ES">
            <a:latin typeface="Optima"/>
            <a:cs typeface="Optima"/>
          </a:endParaRPr>
        </a:p>
      </dgm:t>
    </dgm:pt>
    <dgm:pt modelId="{7C81E625-71CE-134A-97E3-25E7E505137A}" type="sibTrans" cxnId="{6B70F7DD-48BF-4442-8354-21D6B0141302}">
      <dgm:prSet/>
      <dgm:spPr/>
      <dgm:t>
        <a:bodyPr/>
        <a:lstStyle/>
        <a:p>
          <a:endParaRPr lang="es-ES">
            <a:latin typeface="Optima"/>
            <a:cs typeface="Optima"/>
          </a:endParaRPr>
        </a:p>
      </dgm:t>
    </dgm:pt>
    <dgm:pt modelId="{FABF6990-CEB3-AB40-A0D3-668F07F093D4}" type="pres">
      <dgm:prSet presAssocID="{B481DD17-0D40-CE4C-BC9F-06D09352B277}" presName="Name0" presStyleCnt="0">
        <dgm:presLayoutVars>
          <dgm:dir/>
          <dgm:animLvl val="lvl"/>
          <dgm:resizeHandles val="exact"/>
        </dgm:presLayoutVars>
      </dgm:prSet>
      <dgm:spPr/>
    </dgm:pt>
    <dgm:pt modelId="{2D3E8C6A-AD53-7444-8D59-6926712B2C0B}" type="pres">
      <dgm:prSet presAssocID="{2DE2BF57-687F-F244-ACD2-7126EDC4DF26}" presName="parTxOnly" presStyleLbl="node1" presStyleIdx="0" presStyleCnt="4" custScaleX="110000" custLinFactNeighborX="38686" custLinFactNeighborY="525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CEA98A-351A-B546-B86D-DEA6B722F141}" type="pres">
      <dgm:prSet presAssocID="{B3D87FFD-1E1F-3742-834D-7D5096A2EC0F}" presName="parTxOnlySpace" presStyleCnt="0"/>
      <dgm:spPr/>
    </dgm:pt>
    <dgm:pt modelId="{8C126AB6-3B7B-1245-97B2-3AFA8A07A5AC}" type="pres">
      <dgm:prSet presAssocID="{33F2E030-880A-3D4B-B681-2DE5E37CEFFA}" presName="parTxOnly" presStyleLbl="node1" presStyleIdx="1" presStyleCnt="4" custScaleX="110000" custLinFactNeighborX="37019" custLinFactNeighborY="525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412A73-0BB9-5C48-A28C-00D05287F4DB}" type="pres">
      <dgm:prSet presAssocID="{73D4DA0B-C883-C045-9166-D6DC79842BDD}" presName="parTxOnlySpace" presStyleCnt="0"/>
      <dgm:spPr/>
    </dgm:pt>
    <dgm:pt modelId="{B84A5643-8D71-7941-B238-23789998F09E}" type="pres">
      <dgm:prSet presAssocID="{24E8F77A-4ECE-264D-9470-61B6FDCE041F}" presName="parTxOnly" presStyleLbl="node1" presStyleIdx="2" presStyleCnt="4" custScaleX="110000" custLinFactNeighborX="5915" custLinFactNeighborY="525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6386FB-451D-E048-96A6-2B99E1198B58}" type="pres">
      <dgm:prSet presAssocID="{B5914DD0-DFCD-E34C-876B-F9D0D05D0B83}" presName="parTxOnlySpace" presStyleCnt="0"/>
      <dgm:spPr/>
    </dgm:pt>
    <dgm:pt modelId="{7A3343EC-F41E-BB49-BA38-F89F0A409AFA}" type="pres">
      <dgm:prSet presAssocID="{87A4EA00-2777-504C-929B-9B78F4678756}" presName="parTxOnly" presStyleLbl="node1" presStyleIdx="3" presStyleCnt="4" custScaleX="110000" custLinFactNeighborX="-20852" custLinFactNeighborY="525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CAE95E-A057-7449-80F7-EF0F6089F29E}" type="presOf" srcId="{87A4EA00-2777-504C-929B-9B78F4678756}" destId="{7A3343EC-F41E-BB49-BA38-F89F0A409AFA}" srcOrd="0" destOrd="0" presId="urn:microsoft.com/office/officeart/2005/8/layout/chevron1"/>
    <dgm:cxn modelId="{6B70F7DD-48BF-4442-8354-21D6B0141302}" srcId="{B481DD17-0D40-CE4C-BC9F-06D09352B277}" destId="{87A4EA00-2777-504C-929B-9B78F4678756}" srcOrd="3" destOrd="0" parTransId="{41066F6A-68A6-D249-A295-B91041C5CD0A}" sibTransId="{7C81E625-71CE-134A-97E3-25E7E505137A}"/>
    <dgm:cxn modelId="{FE64AFA4-0278-B94A-9283-1F991688661C}" type="presOf" srcId="{33F2E030-880A-3D4B-B681-2DE5E37CEFFA}" destId="{8C126AB6-3B7B-1245-97B2-3AFA8A07A5AC}" srcOrd="0" destOrd="0" presId="urn:microsoft.com/office/officeart/2005/8/layout/chevron1"/>
    <dgm:cxn modelId="{C2A47645-639B-0F46-9A25-D1FA1AA5837D}" srcId="{B481DD17-0D40-CE4C-BC9F-06D09352B277}" destId="{2DE2BF57-687F-F244-ACD2-7126EDC4DF26}" srcOrd="0" destOrd="0" parTransId="{A8FE4DC9-CF72-9A4F-9261-7D60C4DFD570}" sibTransId="{B3D87FFD-1E1F-3742-834D-7D5096A2EC0F}"/>
    <dgm:cxn modelId="{D7E4010F-9C29-B741-B10F-583CE0805097}" srcId="{B481DD17-0D40-CE4C-BC9F-06D09352B277}" destId="{24E8F77A-4ECE-264D-9470-61B6FDCE041F}" srcOrd="2" destOrd="0" parTransId="{247B8C8E-040A-E641-93D4-1EE50BE8E7C2}" sibTransId="{B5914DD0-DFCD-E34C-876B-F9D0D05D0B83}"/>
    <dgm:cxn modelId="{41AAE2EA-65C9-C54B-B51D-3C836DB399C9}" type="presOf" srcId="{24E8F77A-4ECE-264D-9470-61B6FDCE041F}" destId="{B84A5643-8D71-7941-B238-23789998F09E}" srcOrd="0" destOrd="0" presId="urn:microsoft.com/office/officeart/2005/8/layout/chevron1"/>
    <dgm:cxn modelId="{C41A3DC0-6BE2-C04A-B23D-5DC97F8E0FD0}" type="presOf" srcId="{2DE2BF57-687F-F244-ACD2-7126EDC4DF26}" destId="{2D3E8C6A-AD53-7444-8D59-6926712B2C0B}" srcOrd="0" destOrd="0" presId="urn:microsoft.com/office/officeart/2005/8/layout/chevron1"/>
    <dgm:cxn modelId="{0AED79C0-9283-1744-BF9A-D893A7748317}" srcId="{B481DD17-0D40-CE4C-BC9F-06D09352B277}" destId="{33F2E030-880A-3D4B-B681-2DE5E37CEFFA}" srcOrd="1" destOrd="0" parTransId="{50855727-93A8-1242-9000-3A67D0FBB42B}" sibTransId="{73D4DA0B-C883-C045-9166-D6DC79842BDD}"/>
    <dgm:cxn modelId="{6B4C6115-1325-7F49-B228-160A5AAF6802}" type="presOf" srcId="{B481DD17-0D40-CE4C-BC9F-06D09352B277}" destId="{FABF6990-CEB3-AB40-A0D3-668F07F093D4}" srcOrd="0" destOrd="0" presId="urn:microsoft.com/office/officeart/2005/8/layout/chevron1"/>
    <dgm:cxn modelId="{461419FB-D1EF-4E43-A0EB-E94568AD8C58}" type="presParOf" srcId="{FABF6990-CEB3-AB40-A0D3-668F07F093D4}" destId="{2D3E8C6A-AD53-7444-8D59-6926712B2C0B}" srcOrd="0" destOrd="0" presId="urn:microsoft.com/office/officeart/2005/8/layout/chevron1"/>
    <dgm:cxn modelId="{2B442EAF-1D64-CE43-A677-125F01EB64DB}" type="presParOf" srcId="{FABF6990-CEB3-AB40-A0D3-668F07F093D4}" destId="{47CEA98A-351A-B546-B86D-DEA6B722F141}" srcOrd="1" destOrd="0" presId="urn:microsoft.com/office/officeart/2005/8/layout/chevron1"/>
    <dgm:cxn modelId="{21455E9B-FC15-4942-8E1A-62E8CA29339C}" type="presParOf" srcId="{FABF6990-CEB3-AB40-A0D3-668F07F093D4}" destId="{8C126AB6-3B7B-1245-97B2-3AFA8A07A5AC}" srcOrd="2" destOrd="0" presId="urn:microsoft.com/office/officeart/2005/8/layout/chevron1"/>
    <dgm:cxn modelId="{426FDC87-56DD-D548-AF22-9376CA0B5CF3}" type="presParOf" srcId="{FABF6990-CEB3-AB40-A0D3-668F07F093D4}" destId="{6B412A73-0BB9-5C48-A28C-00D05287F4DB}" srcOrd="3" destOrd="0" presId="urn:microsoft.com/office/officeart/2005/8/layout/chevron1"/>
    <dgm:cxn modelId="{D5110430-0101-8C44-B006-13F64AA7EDAE}" type="presParOf" srcId="{FABF6990-CEB3-AB40-A0D3-668F07F093D4}" destId="{B84A5643-8D71-7941-B238-23789998F09E}" srcOrd="4" destOrd="0" presId="urn:microsoft.com/office/officeart/2005/8/layout/chevron1"/>
    <dgm:cxn modelId="{15A35F80-3888-B44E-8048-57E58D83AB86}" type="presParOf" srcId="{FABF6990-CEB3-AB40-A0D3-668F07F093D4}" destId="{386386FB-451D-E048-96A6-2B99E1198B58}" srcOrd="5" destOrd="0" presId="urn:microsoft.com/office/officeart/2005/8/layout/chevron1"/>
    <dgm:cxn modelId="{09339434-B48C-924A-B3DB-5883C510E103}" type="presParOf" srcId="{FABF6990-CEB3-AB40-A0D3-668F07F093D4}" destId="{7A3343EC-F41E-BB49-BA38-F89F0A409AF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B92EE0-2970-4979-B859-17C788DBB3F9}" type="datetimeFigureOut">
              <a:rPr lang="es-ES"/>
              <a:pPr>
                <a:defRPr/>
              </a:pPr>
              <a:t>25/10/2012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4EBAA4-8C70-49A1-88C4-BED828BF1A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843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5428F-BC93-434F-81B8-307D00E4F52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34E510-1EF5-477D-BFCA-7F67DC638052}" type="slidenum">
              <a:rPr lang="en-US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7667-131A-494D-840C-5D7010EB180E}" type="datetimeFigureOut">
              <a:rPr lang="es-ES"/>
              <a:pPr>
                <a:defRPr/>
              </a:pPr>
              <a:t>25/10/2012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D9A4-BF30-4182-BE1B-86B7495D88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3DFA-191F-4DCB-B51D-9F2A637A741F}" type="datetimeFigureOut">
              <a:rPr lang="es-ES"/>
              <a:pPr>
                <a:defRPr/>
              </a:pPr>
              <a:t>25/10/2012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A8C5-4E1D-478A-A839-6CE8F91F52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8" name="Título 7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ABB1-3CA6-4982-9237-671235559FB0}" type="datetimeFigureOut">
              <a:rPr lang="es-ES"/>
              <a:pPr>
                <a:defRPr/>
              </a:pPr>
              <a:t>25/10/2012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5E53C-84A2-4D58-B553-D720EF8678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DE92D-90B4-415B-80A2-FD1F523BD3F2}" type="datetimeFigureOut">
              <a:rPr lang="es-ES"/>
              <a:pPr>
                <a:defRPr/>
              </a:pPr>
              <a:t>25/10/2012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41C6-A203-4C24-9027-64D727A3BF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3FE96-E935-418C-A2A0-8775CB7ED609}" type="datetimeFigureOut">
              <a:rPr lang="es-ES"/>
              <a:pPr>
                <a:defRPr/>
              </a:pPr>
              <a:t>25/10/2012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160A8-61A7-497F-88FE-22760A9A77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97F6E-9D7B-448A-9758-A1261F1F3B8E}" type="datetimeFigureOut">
              <a:rPr lang="es-ES"/>
              <a:pPr>
                <a:defRPr/>
              </a:pPr>
              <a:t>25/10/2012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51F0-E5D4-4F02-A587-C131B72D70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69415-22DC-48BD-9C83-1A9C0D56AB82}" type="datetimeFigureOut">
              <a:rPr lang="es-ES"/>
              <a:pPr>
                <a:defRPr/>
              </a:pPr>
              <a:t>25/10/2012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A4BD-7D1F-4BC4-9070-FE21E28644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E530-3E77-411D-8FBF-20758F98ED95}" type="datetimeFigureOut">
              <a:rPr lang="es-ES"/>
              <a:pPr>
                <a:defRPr/>
              </a:pPr>
              <a:t>25/10/2012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43D4-10DC-4457-8EE3-EE84844F0A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5081-FAAB-4CF6-8495-2D509D8DCF65}" type="datetimeFigureOut">
              <a:rPr lang="es-ES"/>
              <a:pPr>
                <a:defRPr/>
              </a:pPr>
              <a:t>25/10/2012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19289-30A7-4143-9B9B-54BC0D2516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6A982-0B9D-4A2A-948E-29631423471C}" type="datetimeFigureOut">
              <a:rPr lang="es-ES"/>
              <a:pPr>
                <a:defRPr/>
              </a:pPr>
              <a:t>25/10/2012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D9EB4-C379-4E30-8EB7-1BBB1BDE25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38049-AD88-4628-B30A-4C51885EAFBD}" type="datetimeFigureOut">
              <a:rPr lang="es-ES"/>
              <a:pPr>
                <a:defRPr/>
              </a:pPr>
              <a:t>25/10/2012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03F71-4F6E-4378-8F10-C33DFCCCCC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título 1"/>
          <p:cNvSpPr>
            <a:spLocks noGrp="1"/>
          </p:cNvSpPr>
          <p:nvPr>
            <p:ph type="title"/>
          </p:nvPr>
        </p:nvSpPr>
        <p:spPr bwMode="auto">
          <a:xfrm>
            <a:off x="57150" y="0"/>
            <a:ext cx="82296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título</a:t>
            </a:r>
          </a:p>
        </p:txBody>
      </p:sp>
      <p:sp>
        <p:nvSpPr>
          <p:cNvPr id="2150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98425" y="914400"/>
            <a:ext cx="86868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Optima"/>
                <a:cs typeface="Optima"/>
              </a:defRPr>
            </a:lvl1pPr>
          </a:lstStyle>
          <a:p>
            <a:pPr>
              <a:defRPr/>
            </a:pPr>
            <a:fld id="{DC949195-C41F-4795-AA1C-8E3090F2792E}" type="datetimeFigureOut">
              <a:rPr lang="es-ES"/>
              <a:pPr>
                <a:defRPr/>
              </a:pPr>
              <a:t>25/10/2012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Optima"/>
                <a:cs typeface="Optima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Optima"/>
                <a:cs typeface="Optima"/>
              </a:defRPr>
            </a:lvl1pPr>
          </a:lstStyle>
          <a:p>
            <a:pPr>
              <a:defRPr/>
            </a:pPr>
            <a:fld id="{1584FD0C-28AE-4ECD-BE55-D5778FD0E5E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9BBB59"/>
          </a:solidFill>
          <a:latin typeface="Optima"/>
          <a:ea typeface="Optima"/>
          <a:cs typeface="Optima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9BBB59"/>
          </a:solidFill>
          <a:latin typeface="Optima"/>
          <a:ea typeface="Optima"/>
          <a:cs typeface="Optima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9BBB59"/>
          </a:solidFill>
          <a:latin typeface="Optima"/>
          <a:ea typeface="Optima"/>
          <a:cs typeface="Optima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9BBB59"/>
          </a:solidFill>
          <a:latin typeface="Optima"/>
          <a:ea typeface="Optima"/>
          <a:cs typeface="Optima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9BBB59"/>
          </a:solidFill>
          <a:latin typeface="Optima"/>
          <a:ea typeface="Optima"/>
          <a:cs typeface="Optima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BBB59"/>
          </a:solidFill>
          <a:latin typeface="Optima"/>
          <a:ea typeface="Optima"/>
          <a:cs typeface="Optima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BBB59"/>
          </a:solidFill>
          <a:latin typeface="Optima"/>
          <a:ea typeface="Optima"/>
          <a:cs typeface="Optima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BBB59"/>
          </a:solidFill>
          <a:latin typeface="Optima"/>
          <a:ea typeface="Optima"/>
          <a:cs typeface="Optima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BBB59"/>
          </a:solidFill>
          <a:latin typeface="Optima"/>
          <a:ea typeface="Optima"/>
          <a:cs typeface="Optima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404040"/>
          </a:solidFill>
          <a:latin typeface="Optima"/>
          <a:ea typeface="Optima"/>
          <a:cs typeface="Optim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404040"/>
          </a:solidFill>
          <a:latin typeface="Optima"/>
          <a:ea typeface="Optima"/>
          <a:cs typeface="Optim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Optima"/>
          <a:ea typeface="Optima"/>
          <a:cs typeface="Optim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Optima"/>
          <a:ea typeface="Optima"/>
          <a:cs typeface="Optim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Optima"/>
          <a:ea typeface="Optima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5" descr="SAM_02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ángulo 6"/>
          <p:cNvSpPr>
            <a:spLocks noChangeArrowheads="1"/>
          </p:cNvSpPr>
          <p:nvPr/>
        </p:nvSpPr>
        <p:spPr bwMode="auto">
          <a:xfrm>
            <a:off x="200025" y="436563"/>
            <a:ext cx="8718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solidFill>
                  <a:schemeClr val="bg1"/>
                </a:solidFill>
                <a:latin typeface="Calibri" pitchFamily="34" charset="0"/>
              </a:rPr>
              <a:t>De la recerca a l'empresa … </a:t>
            </a:r>
            <a:r>
              <a:rPr lang="es-ES" sz="2800">
                <a:solidFill>
                  <a:schemeClr val="bg1"/>
                </a:solidFill>
                <a:latin typeface="Calibri" pitchFamily="34" charset="0"/>
              </a:rPr>
              <a:t>yes you can !!!</a:t>
            </a:r>
          </a:p>
        </p:txBody>
      </p:sp>
      <p:sp>
        <p:nvSpPr>
          <p:cNvPr id="14339" name="CuadroTexto 7"/>
          <p:cNvSpPr txBox="1">
            <a:spLocks noChangeArrowheads="1"/>
          </p:cNvSpPr>
          <p:nvPr/>
        </p:nvSpPr>
        <p:spPr bwMode="auto">
          <a:xfrm>
            <a:off x="371475" y="5603875"/>
            <a:ext cx="3803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FFFF"/>
                </a:solidFill>
                <a:latin typeface="Calibri" pitchFamily="34" charset="0"/>
              </a:rPr>
              <a:t>Dr Ernest Mendoza</a:t>
            </a:r>
          </a:p>
          <a:p>
            <a:r>
              <a:rPr lang="es-ES">
                <a:solidFill>
                  <a:srgbClr val="FFFFFF"/>
                </a:solidFill>
                <a:latin typeface="Calibri" pitchFamily="34" charset="0"/>
              </a:rPr>
              <a:t>Centre de Rercerca en Nanoenginyeria</a:t>
            </a:r>
          </a:p>
          <a:p>
            <a:r>
              <a:rPr lang="es-ES">
                <a:solidFill>
                  <a:srgbClr val="FFFFFF"/>
                </a:solidFill>
                <a:latin typeface="Calibri" pitchFamily="34" charset="0"/>
              </a:rPr>
              <a:t>Universitat Politècnica de Catalunya</a:t>
            </a:r>
          </a:p>
          <a:p>
            <a:r>
              <a:rPr lang="es-ES">
                <a:solidFill>
                  <a:srgbClr val="FFFFFF"/>
                </a:solidFill>
                <a:latin typeface="Calibri" pitchFamily="34" charset="0"/>
              </a:rPr>
              <a:t>ernest.mendoza@upc.edu</a:t>
            </a:r>
          </a:p>
        </p:txBody>
      </p:sp>
      <p:sp>
        <p:nvSpPr>
          <p:cNvPr id="14340" name="CuadroTexto 8"/>
          <p:cNvSpPr txBox="1">
            <a:spLocks noChangeArrowheads="1"/>
          </p:cNvSpPr>
          <p:nvPr/>
        </p:nvSpPr>
        <p:spPr bwMode="auto">
          <a:xfrm>
            <a:off x="5197475" y="5603875"/>
            <a:ext cx="3271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rgbClr val="FFFFFF"/>
                </a:solidFill>
                <a:latin typeface="Calibri" pitchFamily="34" charset="0"/>
              </a:rPr>
              <a:t>Dr Ernest Mendoza</a:t>
            </a:r>
          </a:p>
          <a:p>
            <a:r>
              <a:rPr lang="es-ES">
                <a:solidFill>
                  <a:srgbClr val="FFFFFF"/>
                </a:solidFill>
                <a:latin typeface="Calibri" pitchFamily="34" charset="0"/>
              </a:rPr>
              <a:t>Fundador</a:t>
            </a:r>
          </a:p>
          <a:p>
            <a:r>
              <a:rPr lang="es-ES">
                <a:solidFill>
                  <a:srgbClr val="FFFFFF"/>
                </a:solidFill>
                <a:latin typeface="Calibri" pitchFamily="34" charset="0"/>
              </a:rPr>
              <a:t>Goldemar Solutions S.L.</a:t>
            </a:r>
          </a:p>
          <a:p>
            <a:r>
              <a:rPr lang="es-ES">
                <a:solidFill>
                  <a:srgbClr val="FFFFFF"/>
                </a:solidFill>
                <a:latin typeface="Calibri" pitchFamily="34" charset="0"/>
              </a:rPr>
              <a:t>ernest.mendoza@goldemar.com</a:t>
            </a:r>
          </a:p>
        </p:txBody>
      </p:sp>
      <p:pic>
        <p:nvPicPr>
          <p:cNvPr id="14341" name="Imagen 9" descr="marca_col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4910138"/>
            <a:ext cx="22987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magen 10" descr="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7475" y="4910138"/>
            <a:ext cx="2790825" cy="506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Catàlisi amb nanopartícules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667000"/>
            <a:ext cx="38100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84200" y="93345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>
                <a:solidFill>
                  <a:srgbClr val="595959"/>
                </a:solidFill>
                <a:latin typeface="Calibri" pitchFamily="34" charset="0"/>
              </a:rPr>
              <a:t> La reactivitat augmenta amb la superfície de contacte amb els reactius</a:t>
            </a:r>
          </a:p>
          <a:p>
            <a:pPr>
              <a:buFont typeface="Arial" charset="0"/>
              <a:buChar char="•"/>
            </a:pPr>
            <a:endParaRPr lang="es-ES_tradnl">
              <a:solidFill>
                <a:srgbClr val="595959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S_tradnl">
                <a:solidFill>
                  <a:srgbClr val="595959"/>
                </a:solidFill>
                <a:latin typeface="Calibri" pitchFamily="34" charset="0"/>
              </a:rPr>
              <a:t> Reduint la mida de les partícules a l’escala nanomètrica fa que molts dels seus d’àtoms es trobin a la superfície del material</a:t>
            </a:r>
          </a:p>
        </p:txBody>
      </p:sp>
      <p:pic>
        <p:nvPicPr>
          <p:cNvPr id="7" name="Imagen 6" descr="TEM_of_15nm_Fe3O4_magnetic_nano_particles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0788" y="2565400"/>
            <a:ext cx="3656012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La mida SÍ que importa</a:t>
            </a:r>
          </a:p>
        </p:txBody>
      </p:sp>
      <p:pic>
        <p:nvPicPr>
          <p:cNvPr id="29698" name="Imagen 3" descr="Captura de pantalla 2012-10-23 a les 15.28.25 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5825"/>
            <a:ext cx="91440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>
          <a:xfrm>
            <a:off x="663575" y="3078163"/>
            <a:ext cx="8229600" cy="581025"/>
          </a:xfrm>
        </p:spPr>
        <p:txBody>
          <a:bodyPr/>
          <a:lstStyle/>
          <a:p>
            <a:r>
              <a:rPr lang="es-ES" smtClean="0"/>
              <a:t>Per on començar?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El camí fins a Goldemar Solutions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207351" y="1397000"/>
          <a:ext cx="88556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7" name="Imagen 4" descr="Captura de pantalla 2012-10-22 a les 12.38.15 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00588" y="1895475"/>
            <a:ext cx="2876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Imagen 5" descr="logo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57925" y="4665663"/>
            <a:ext cx="270668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Imagen 6" descr="marca_color.jpg"/>
          <p:cNvPicPr>
            <a:picLocks noChangeAspect="1"/>
          </p:cNvPicPr>
          <p:nvPr/>
        </p:nvPicPr>
        <p:blipFill>
          <a:blip r:embed="rId9"/>
          <a:srcRect r="77779"/>
          <a:stretch>
            <a:fillRect/>
          </a:stretch>
        </p:blipFill>
        <p:spPr bwMode="auto">
          <a:xfrm>
            <a:off x="4087813" y="4673600"/>
            <a:ext cx="96837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El business plan</a:t>
            </a:r>
          </a:p>
        </p:txBody>
      </p:sp>
      <p:pic>
        <p:nvPicPr>
          <p:cNvPr id="32770" name="Imagen 4" descr="business-plan-writer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793750"/>
            <a:ext cx="58928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ángulo 6"/>
          <p:cNvSpPr>
            <a:spLocks noChangeArrowheads="1"/>
          </p:cNvSpPr>
          <p:nvPr/>
        </p:nvSpPr>
        <p:spPr bwMode="auto">
          <a:xfrm>
            <a:off x="1212850" y="5470525"/>
            <a:ext cx="673893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ca-ES" sz="2600">
                <a:solidFill>
                  <a:srgbClr val="595959"/>
                </a:solidFill>
                <a:latin typeface="Optima"/>
                <a:ea typeface="Optima"/>
                <a:cs typeface="Optima"/>
              </a:rPr>
              <a:t>què, perquè, qui, com, quant i quan ?</a:t>
            </a:r>
          </a:p>
          <a:p>
            <a:pPr marL="457200" indent="-457200">
              <a:buFont typeface="Arial" charset="0"/>
              <a:buChar char="•"/>
            </a:pPr>
            <a:endParaRPr lang="ca-ES" sz="2600">
              <a:solidFill>
                <a:srgbClr val="595959"/>
              </a:solidFill>
              <a:latin typeface="Optima"/>
              <a:ea typeface="Optima"/>
              <a:cs typeface="Optima"/>
            </a:endParaRPr>
          </a:p>
          <a:p>
            <a:pPr marL="457200" indent="-457200">
              <a:buFont typeface="Arial" charset="0"/>
              <a:buChar char="•"/>
            </a:pPr>
            <a:r>
              <a:rPr lang="ca-ES" sz="2600">
                <a:solidFill>
                  <a:srgbClr val="595959"/>
                </a:solidFill>
                <a:latin typeface="Optima"/>
                <a:ea typeface="Optima"/>
                <a:cs typeface="Optima"/>
              </a:rPr>
              <a:t>és també una eina de reflexió per vosaltres</a:t>
            </a:r>
            <a:endParaRPr lang="es-ES" sz="2600">
              <a:solidFill>
                <a:srgbClr val="595959"/>
              </a:solidFill>
              <a:latin typeface="Optima"/>
              <a:ea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6 Imagen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13" y="333375"/>
            <a:ext cx="850106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Imagen 2" descr="  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6700" y="2347913"/>
            <a:ext cx="60706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vehicleExhaust_XSmal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938" y="2132013"/>
            <a:ext cx="398303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1 Título"/>
          <p:cNvSpPr txBox="1">
            <a:spLocks/>
          </p:cNvSpPr>
          <p:nvPr/>
        </p:nvSpPr>
        <p:spPr bwMode="auto">
          <a:xfrm>
            <a:off x="107950" y="44450"/>
            <a:ext cx="66960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3600">
                <a:solidFill>
                  <a:srgbClr val="B18919"/>
                </a:solidFill>
                <a:latin typeface="Optima"/>
                <a:ea typeface="ＭＳ Ｐゴシック"/>
                <a:cs typeface="Optima"/>
              </a:rPr>
              <a:t>Quin problema ataquem?</a:t>
            </a:r>
          </a:p>
        </p:txBody>
      </p:sp>
      <p:pic>
        <p:nvPicPr>
          <p:cNvPr id="34819" name="Picture 4" descr="7898public_toilet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2101850"/>
            <a:ext cx="3995738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 idx="4294967295"/>
          </p:nvPr>
        </p:nvSpPr>
        <p:spPr>
          <a:xfrm>
            <a:off x="107950" y="44450"/>
            <a:ext cx="5486400" cy="566738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sz="3600" smtClean="0">
                <a:solidFill>
                  <a:srgbClr val="B18919"/>
                </a:solidFill>
                <a:ea typeface="+mj-ea"/>
              </a:rPr>
              <a:t>Quina és la nostra sol·lució?</a:t>
            </a:r>
            <a:endParaRPr lang="ca-ES" sz="3600">
              <a:solidFill>
                <a:srgbClr val="B18919"/>
              </a:solidFill>
              <a:ea typeface="+mj-ea"/>
            </a:endParaRPr>
          </a:p>
        </p:txBody>
      </p:sp>
      <p:grpSp>
        <p:nvGrpSpPr>
          <p:cNvPr id="35842" name="Agrupar 6"/>
          <p:cNvGrpSpPr>
            <a:grpSpLocks/>
          </p:cNvGrpSpPr>
          <p:nvPr/>
        </p:nvGrpSpPr>
        <p:grpSpPr bwMode="auto">
          <a:xfrm rot="5400000">
            <a:off x="-61912" y="1998662"/>
            <a:ext cx="3416300" cy="2860675"/>
            <a:chOff x="323528" y="836712"/>
            <a:chExt cx="2984500" cy="2483148"/>
          </a:xfrm>
        </p:grpSpPr>
        <p:pic>
          <p:nvPicPr>
            <p:cNvPr id="35847" name="Imagen 3" descr="cluster.tif"/>
            <p:cNvPicPr>
              <a:picLocks noChangeAspect="1"/>
            </p:cNvPicPr>
            <p:nvPr/>
          </p:nvPicPr>
          <p:blipFill>
            <a:blip r:embed="rId3"/>
            <a:srcRect t="23325"/>
            <a:stretch>
              <a:fillRect/>
            </a:stretch>
          </p:blipFill>
          <p:spPr bwMode="auto">
            <a:xfrm>
              <a:off x="323528" y="836712"/>
              <a:ext cx="2984500" cy="2483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8" name="CuadroTexto 4"/>
            <p:cNvSpPr txBox="1">
              <a:spLocks noChangeArrowheads="1"/>
            </p:cNvSpPr>
            <p:nvPr/>
          </p:nvSpPr>
          <p:spPr bwMode="auto">
            <a:xfrm rot="-5400000">
              <a:off x="-47833" y="2702451"/>
              <a:ext cx="1006289" cy="228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100">
                  <a:latin typeface="Optima"/>
                  <a:ea typeface="Optima"/>
                  <a:cs typeface="Optima"/>
                </a:rPr>
                <a:t>Courtesy of INA</a:t>
              </a:r>
            </a:p>
          </p:txBody>
        </p:sp>
      </p:grpSp>
      <p:sp>
        <p:nvSpPr>
          <p:cNvPr id="35843" name="Rectángulo 19"/>
          <p:cNvSpPr>
            <a:spLocks noChangeArrowheads="1"/>
          </p:cNvSpPr>
          <p:nvPr/>
        </p:nvSpPr>
        <p:spPr bwMode="auto">
          <a:xfrm>
            <a:off x="436563" y="908050"/>
            <a:ext cx="8713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400">
                <a:solidFill>
                  <a:srgbClr val="595959"/>
                </a:solidFill>
                <a:latin typeface="Optima"/>
                <a:ea typeface="Optima"/>
                <a:cs typeface="Optima"/>
              </a:rPr>
              <a:t>Clústers d’or amb gran activitat catalítica</a:t>
            </a:r>
          </a:p>
        </p:txBody>
      </p:sp>
      <p:sp>
        <p:nvSpPr>
          <p:cNvPr id="35844" name="Rectángulo 21"/>
          <p:cNvSpPr>
            <a:spLocks noChangeArrowheads="1"/>
          </p:cNvSpPr>
          <p:nvPr/>
        </p:nvSpPr>
        <p:spPr bwMode="auto">
          <a:xfrm>
            <a:off x="3409950" y="2130425"/>
            <a:ext cx="584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400">
                <a:solidFill>
                  <a:srgbClr val="595959"/>
                </a:solidFill>
                <a:latin typeface="Optima"/>
                <a:ea typeface="Optima"/>
                <a:cs typeface="Optima"/>
              </a:rPr>
              <a:t>No es necessita cap tipus d’estímul extern</a:t>
            </a:r>
          </a:p>
        </p:txBody>
      </p:sp>
      <p:sp>
        <p:nvSpPr>
          <p:cNvPr id="35845" name="Rectángulo 23"/>
          <p:cNvSpPr>
            <a:spLocks noChangeArrowheads="1"/>
          </p:cNvSpPr>
          <p:nvPr/>
        </p:nvSpPr>
        <p:spPr bwMode="auto">
          <a:xfrm>
            <a:off x="215900" y="5373688"/>
            <a:ext cx="9036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400">
                <a:solidFill>
                  <a:srgbClr val="595959"/>
                </a:solidFill>
                <a:latin typeface="Optima"/>
                <a:ea typeface="Optima"/>
                <a:cs typeface="Optima"/>
              </a:rPr>
              <a:t>Procés sintètic senzill: estable i econòmic fa que la industrialització sigui </a:t>
            </a:r>
            <a:r>
              <a:rPr lang="ca-ES" sz="2400" b="1">
                <a:solidFill>
                  <a:srgbClr val="B18919"/>
                </a:solidFill>
                <a:latin typeface="Optima"/>
                <a:ea typeface="Optima"/>
                <a:cs typeface="Optima"/>
              </a:rPr>
              <a:t>factible </a:t>
            </a:r>
            <a:r>
              <a:rPr lang="ca-ES" sz="2400">
                <a:solidFill>
                  <a:srgbClr val="595959"/>
                </a:solidFill>
                <a:latin typeface="Optima"/>
                <a:ea typeface="Optima"/>
                <a:cs typeface="Optima"/>
              </a:rPr>
              <a:t>i </a:t>
            </a:r>
            <a:r>
              <a:rPr lang="ca-ES" sz="2400" b="1">
                <a:solidFill>
                  <a:srgbClr val="B18919"/>
                </a:solidFill>
                <a:latin typeface="Optima"/>
                <a:ea typeface="Optima"/>
                <a:cs typeface="Optima"/>
              </a:rPr>
              <a:t>profitosa</a:t>
            </a:r>
          </a:p>
        </p:txBody>
      </p:sp>
      <p:sp>
        <p:nvSpPr>
          <p:cNvPr id="35846" name="Rectángulo 25"/>
          <p:cNvSpPr>
            <a:spLocks noChangeArrowheads="1"/>
          </p:cNvSpPr>
          <p:nvPr/>
        </p:nvSpPr>
        <p:spPr bwMode="auto">
          <a:xfrm>
            <a:off x="3409950" y="2849563"/>
            <a:ext cx="55451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ca-ES" sz="2400">
                <a:solidFill>
                  <a:srgbClr val="595959"/>
                </a:solidFill>
                <a:latin typeface="Optima"/>
                <a:ea typeface="Optima"/>
                <a:cs typeface="Optima"/>
              </a:rPr>
              <a:t>1.4 nm : 45 atoms</a:t>
            </a:r>
          </a:p>
          <a:p>
            <a:pPr marL="342900" indent="-342900">
              <a:buFont typeface="Arial" charset="0"/>
              <a:buChar char="•"/>
            </a:pPr>
            <a:r>
              <a:rPr lang="ca-ES" sz="2400">
                <a:solidFill>
                  <a:srgbClr val="595959"/>
                </a:solidFill>
                <a:latin typeface="Optima"/>
                <a:ea typeface="Optima"/>
                <a:cs typeface="Optima"/>
              </a:rPr>
              <a:t>15 nm : 50 katoms</a:t>
            </a:r>
          </a:p>
          <a:p>
            <a:pPr marL="342900" indent="-342900">
              <a:buFont typeface="Arial" charset="0"/>
              <a:buChar char="•"/>
            </a:pPr>
            <a:endParaRPr lang="ca-ES" sz="2400">
              <a:solidFill>
                <a:srgbClr val="595959"/>
              </a:solidFill>
              <a:latin typeface="Optima"/>
              <a:ea typeface="Optima"/>
              <a:cs typeface="Optima"/>
            </a:endParaRPr>
          </a:p>
          <a:p>
            <a:pPr marL="342900" indent="-342900">
              <a:buFont typeface="Arial" charset="0"/>
              <a:buChar char="•"/>
            </a:pPr>
            <a:r>
              <a:rPr lang="ca-ES" sz="2400">
                <a:solidFill>
                  <a:srgbClr val="595959"/>
                </a:solidFill>
                <a:latin typeface="Optima"/>
                <a:ea typeface="Optima"/>
                <a:cs typeface="Optima"/>
              </a:rPr>
              <a:t>Menys material més actiu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L’equip</a:t>
            </a:r>
          </a:p>
        </p:txBody>
      </p:sp>
      <p:pic>
        <p:nvPicPr>
          <p:cNvPr id="37890" name="Imagen 4" descr="rugby-scrum-in-the-mud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1089025"/>
            <a:ext cx="70834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L’entorn</a:t>
            </a:r>
          </a:p>
        </p:txBody>
      </p:sp>
      <p:pic>
        <p:nvPicPr>
          <p:cNvPr id="38914" name="Imagen 3" descr="EmptyNest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1192213"/>
            <a:ext cx="851217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10" descr="Ide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763588"/>
            <a:ext cx="7323138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 txBox="1">
            <a:spLocks/>
          </p:cNvSpPr>
          <p:nvPr/>
        </p:nvSpPr>
        <p:spPr bwMode="auto">
          <a:xfrm>
            <a:off x="107950" y="44450"/>
            <a:ext cx="66960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3600">
                <a:solidFill>
                  <a:srgbClr val="B18919"/>
                </a:solidFill>
                <a:latin typeface="Optima"/>
                <a:ea typeface="ＭＳ Ｐゴシック"/>
                <a:cs typeface="Optima"/>
              </a:rPr>
              <a:t>Qui és Goldemar Solutions?</a:t>
            </a:r>
          </a:p>
        </p:txBody>
      </p:sp>
      <p:sp>
        <p:nvSpPr>
          <p:cNvPr id="39938" name="CuadroTexto 2"/>
          <p:cNvSpPr txBox="1">
            <a:spLocks noChangeArrowheads="1"/>
          </p:cNvSpPr>
          <p:nvPr/>
        </p:nvSpPr>
        <p:spPr bwMode="auto">
          <a:xfrm>
            <a:off x="144463" y="827088"/>
            <a:ext cx="780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>
                <a:solidFill>
                  <a:srgbClr val="404040"/>
                </a:solidFill>
                <a:latin typeface="Optima"/>
                <a:ea typeface="ＭＳ Ｐゴシック"/>
                <a:cs typeface="Optima"/>
              </a:rPr>
              <a:t>Goldemar Solutions és una spinoff de la Universitat Politècnica de Catalunya</a:t>
            </a:r>
          </a:p>
        </p:txBody>
      </p:sp>
      <p:grpSp>
        <p:nvGrpSpPr>
          <p:cNvPr id="39939" name="Agrupar 1"/>
          <p:cNvGrpSpPr>
            <a:grpSpLocks/>
          </p:cNvGrpSpPr>
          <p:nvPr/>
        </p:nvGrpSpPr>
        <p:grpSpPr bwMode="auto">
          <a:xfrm>
            <a:off x="107950" y="1344613"/>
            <a:ext cx="4176713" cy="1225550"/>
            <a:chOff x="107950" y="1344613"/>
            <a:chExt cx="4176713" cy="1225550"/>
          </a:xfrm>
        </p:grpSpPr>
        <p:pic>
          <p:nvPicPr>
            <p:cNvPr id="39953" name="Imagen 16" descr="foto Jordi LLORCA.jpg"/>
            <p:cNvPicPr>
              <a:picLocks noChangeAspect="1"/>
            </p:cNvPicPr>
            <p:nvPr/>
          </p:nvPicPr>
          <p:blipFill>
            <a:blip r:embed="rId2"/>
            <a:srcRect t="2655" b="9708"/>
            <a:stretch>
              <a:fillRect/>
            </a:stretch>
          </p:blipFill>
          <p:spPr bwMode="auto">
            <a:xfrm>
              <a:off x="107950" y="1344613"/>
              <a:ext cx="1163638" cy="1225550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9954" name="CuadroTexto 7"/>
            <p:cNvSpPr txBox="1">
              <a:spLocks noChangeArrowheads="1"/>
            </p:cNvSpPr>
            <p:nvPr/>
          </p:nvSpPr>
          <p:spPr bwMode="auto">
            <a:xfrm>
              <a:off x="1403350" y="1357313"/>
              <a:ext cx="2881313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600">
                  <a:solidFill>
                    <a:srgbClr val="404040"/>
                  </a:solidFill>
                  <a:latin typeface="Optima"/>
                  <a:ea typeface="ＭＳ Ｐゴシック"/>
                  <a:cs typeface="Optima"/>
                </a:rPr>
                <a:t>Dr Jordi Llorca </a:t>
              </a:r>
            </a:p>
            <a:p>
              <a:r>
                <a:rPr lang="ca-ES" sz="1600">
                  <a:solidFill>
                    <a:srgbClr val="404040"/>
                  </a:solidFill>
                  <a:latin typeface="Optima"/>
                  <a:ea typeface="ＭＳ Ｐゴシック"/>
                  <a:cs typeface="Optima"/>
                </a:rPr>
                <a:t>Fundador, Conseller</a:t>
              </a:r>
            </a:p>
            <a:p>
              <a:r>
                <a:rPr lang="ca-ES" sz="1600">
                  <a:solidFill>
                    <a:srgbClr val="404040"/>
                  </a:solidFill>
                  <a:latin typeface="Optima"/>
                  <a:ea typeface="ＭＳ Ｐゴシック"/>
                  <a:cs typeface="Optima"/>
                </a:rPr>
                <a:t>Dr en Química especialista en catàlisi</a:t>
              </a:r>
            </a:p>
          </p:txBody>
        </p:sp>
      </p:grpSp>
      <p:grpSp>
        <p:nvGrpSpPr>
          <p:cNvPr id="39940" name="Agrupar 3"/>
          <p:cNvGrpSpPr>
            <a:grpSpLocks/>
          </p:cNvGrpSpPr>
          <p:nvPr/>
        </p:nvGrpSpPr>
        <p:grpSpPr bwMode="auto">
          <a:xfrm>
            <a:off x="107950" y="2803525"/>
            <a:ext cx="4176713" cy="1279525"/>
            <a:chOff x="107950" y="2941638"/>
            <a:chExt cx="4176713" cy="1279525"/>
          </a:xfrm>
        </p:grpSpPr>
        <p:pic>
          <p:nvPicPr>
            <p:cNvPr id="39951" name="Imagen 5" descr="ernest_4.tiff"/>
            <p:cNvPicPr>
              <a:picLocks noChangeAspect="1"/>
            </p:cNvPicPr>
            <p:nvPr/>
          </p:nvPicPr>
          <p:blipFill>
            <a:blip r:embed="rId3"/>
            <a:srcRect l="24348" t="4410" r="25911" b="41493"/>
            <a:stretch>
              <a:fillRect/>
            </a:stretch>
          </p:blipFill>
          <p:spPr bwMode="auto">
            <a:xfrm>
              <a:off x="107950" y="2941638"/>
              <a:ext cx="1176338" cy="1279525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9952" name="CuadroTexto 9"/>
            <p:cNvSpPr txBox="1">
              <a:spLocks noChangeArrowheads="1"/>
            </p:cNvSpPr>
            <p:nvPr/>
          </p:nvSpPr>
          <p:spPr bwMode="auto">
            <a:xfrm>
              <a:off x="1403350" y="2981325"/>
              <a:ext cx="2881313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600">
                  <a:solidFill>
                    <a:srgbClr val="404040"/>
                  </a:solidFill>
                  <a:latin typeface="Optima"/>
                  <a:ea typeface="ＭＳ Ｐゴシック"/>
                  <a:cs typeface="Optima"/>
                </a:rPr>
                <a:t>Dr Ernest Mendoza</a:t>
              </a:r>
            </a:p>
            <a:p>
              <a:r>
                <a:rPr lang="ca-ES" sz="1600">
                  <a:solidFill>
                    <a:srgbClr val="404040"/>
                  </a:solidFill>
                  <a:latin typeface="Optima"/>
                  <a:ea typeface="ＭＳ Ｐゴシック"/>
                  <a:cs typeface="Optima"/>
                </a:rPr>
                <a:t>Fundador, CEO / CTO</a:t>
              </a:r>
            </a:p>
            <a:p>
              <a:r>
                <a:rPr lang="ca-ES" sz="1600">
                  <a:solidFill>
                    <a:srgbClr val="404040"/>
                  </a:solidFill>
                  <a:latin typeface="Optima"/>
                  <a:ea typeface="ＭＳ Ｐゴシック"/>
                  <a:cs typeface="Optima"/>
                </a:rPr>
                <a:t>Dr en Física</a:t>
              </a:r>
            </a:p>
            <a:p>
              <a:r>
                <a:rPr lang="ca-ES" sz="1600">
                  <a:solidFill>
                    <a:srgbClr val="404040"/>
                  </a:solidFill>
                  <a:latin typeface="Optima"/>
                  <a:ea typeface="ＭＳ Ｐゴシック"/>
                  <a:cs typeface="Optima"/>
                </a:rPr>
                <a:t>Especialitat en nanomaterials</a:t>
              </a:r>
            </a:p>
          </p:txBody>
        </p:sp>
      </p:grpSp>
      <p:grpSp>
        <p:nvGrpSpPr>
          <p:cNvPr id="39941" name="Agrupar 4"/>
          <p:cNvGrpSpPr>
            <a:grpSpLocks/>
          </p:cNvGrpSpPr>
          <p:nvPr/>
        </p:nvGrpSpPr>
        <p:grpSpPr bwMode="auto">
          <a:xfrm>
            <a:off x="4633913" y="2922588"/>
            <a:ext cx="4824412" cy="1008062"/>
            <a:chOff x="4284663" y="3068638"/>
            <a:chExt cx="4824412" cy="1008062"/>
          </a:xfrm>
        </p:grpSpPr>
        <p:pic>
          <p:nvPicPr>
            <p:cNvPr id="39949" name="Imagen 15" descr="marca_color.jpg"/>
            <p:cNvPicPr>
              <a:picLocks noChangeAspect="1"/>
            </p:cNvPicPr>
            <p:nvPr/>
          </p:nvPicPr>
          <p:blipFill>
            <a:blip r:embed="rId4"/>
            <a:srcRect r="77399"/>
            <a:stretch>
              <a:fillRect/>
            </a:stretch>
          </p:blipFill>
          <p:spPr bwMode="auto">
            <a:xfrm>
              <a:off x="4284663" y="3068638"/>
              <a:ext cx="1028700" cy="1008062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9950" name="CuadroTexto 12"/>
            <p:cNvSpPr txBox="1">
              <a:spLocks noChangeArrowheads="1"/>
            </p:cNvSpPr>
            <p:nvPr/>
          </p:nvSpPr>
          <p:spPr bwMode="auto">
            <a:xfrm>
              <a:off x="5364163" y="3110707"/>
              <a:ext cx="3744912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a-ES" sz="1600">
                  <a:solidFill>
                    <a:srgbClr val="404040"/>
                  </a:solidFill>
                  <a:latin typeface="Optima"/>
                  <a:ea typeface="ＭＳ Ｐゴシック"/>
                  <a:cs typeface="Optima"/>
                </a:rPr>
                <a:t>Universitat Politècnica de Catalunya</a:t>
              </a:r>
            </a:p>
            <a:p>
              <a:r>
                <a:rPr lang="ca-ES" sz="1600">
                  <a:solidFill>
                    <a:srgbClr val="404040"/>
                  </a:solidFill>
                  <a:latin typeface="Optima"/>
                  <a:ea typeface="ＭＳ Ｐゴシック"/>
                  <a:cs typeface="Optima"/>
                </a:rPr>
                <a:t>Propietaria de la patent</a:t>
              </a:r>
            </a:p>
          </p:txBody>
        </p:sp>
      </p:grp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058863" y="4297363"/>
            <a:ext cx="1992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>
                <a:solidFill>
                  <a:srgbClr val="404040"/>
                </a:solidFill>
                <a:latin typeface="Optima"/>
                <a:ea typeface="Optima"/>
                <a:cs typeface="Optima"/>
              </a:rPr>
              <a:t>Caixa Capital Risc</a:t>
            </a:r>
          </a:p>
        </p:txBody>
      </p:sp>
      <p:pic>
        <p:nvPicPr>
          <p:cNvPr id="39944" name="Picture 11" descr="Caixabank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" y="4805363"/>
            <a:ext cx="23161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Rectángulo 8"/>
          <p:cNvSpPr>
            <a:spLocks noChangeArrowheads="1"/>
          </p:cNvSpPr>
          <p:nvPr/>
        </p:nvSpPr>
        <p:spPr bwMode="auto">
          <a:xfrm>
            <a:off x="4973638" y="4735513"/>
            <a:ext cx="3403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ca-ES" sz="2600">
                <a:solidFill>
                  <a:srgbClr val="404040"/>
                </a:solidFill>
                <a:latin typeface="Optima"/>
                <a:ea typeface="Optima"/>
                <a:cs typeface="Optima"/>
              </a:rPr>
              <a:t>Dra Marta Santiago</a:t>
            </a:r>
          </a:p>
          <a:p>
            <a:pPr marL="457200" indent="-457200">
              <a:buFont typeface="Arial" charset="0"/>
              <a:buChar char="•"/>
            </a:pPr>
            <a:r>
              <a:rPr lang="ca-ES" sz="2600">
                <a:solidFill>
                  <a:srgbClr val="404040"/>
                </a:solidFill>
                <a:latin typeface="Optima"/>
                <a:ea typeface="Optima"/>
                <a:cs typeface="Optima"/>
              </a:rPr>
              <a:t>Edurne Galindo</a:t>
            </a:r>
          </a:p>
          <a:p>
            <a:pPr marL="457200" indent="-457200">
              <a:buFont typeface="Arial" charset="0"/>
              <a:buChar char="•"/>
            </a:pPr>
            <a:r>
              <a:rPr lang="ca-ES" sz="2600">
                <a:solidFill>
                  <a:srgbClr val="404040"/>
                </a:solidFill>
                <a:latin typeface="Optima"/>
                <a:ea typeface="Optima"/>
                <a:cs typeface="Optima"/>
              </a:rPr>
              <a:t>Nahikari Zuasti</a:t>
            </a:r>
            <a:endParaRPr lang="es-ES" sz="2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Els mercats</a:t>
            </a:r>
          </a:p>
        </p:txBody>
      </p:sp>
      <p:pic>
        <p:nvPicPr>
          <p:cNvPr id="40962" name="Imagen 8" descr="BMS-who_are_your_customer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808038"/>
            <a:ext cx="57562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9"/>
          <p:cNvSpPr txBox="1"/>
          <p:nvPr/>
        </p:nvSpPr>
        <p:spPr>
          <a:xfrm>
            <a:off x="1890713" y="3792538"/>
            <a:ext cx="5365750" cy="280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200" dirty="0" err="1">
                <a:latin typeface="Optima"/>
                <a:cs typeface="Optima"/>
              </a:rPr>
              <a:t>Qui</a:t>
            </a:r>
            <a:r>
              <a:rPr lang="es-ES" sz="2200" dirty="0">
                <a:latin typeface="Optima"/>
                <a:cs typeface="Optima"/>
              </a:rPr>
              <a:t> et </a:t>
            </a:r>
            <a:r>
              <a:rPr lang="es-ES" sz="2200" dirty="0" err="1">
                <a:latin typeface="Optima"/>
                <a:cs typeface="Optima"/>
              </a:rPr>
              <a:t>comprarà</a:t>
            </a:r>
            <a:r>
              <a:rPr lang="es-ES" sz="2200" dirty="0">
                <a:latin typeface="Optima"/>
                <a:cs typeface="Optima"/>
              </a:rPr>
              <a:t>? </a:t>
            </a:r>
            <a:r>
              <a:rPr lang="es-ES" sz="2200" dirty="0" err="1">
                <a:latin typeface="Optima"/>
                <a:cs typeface="Optima"/>
              </a:rPr>
              <a:t>Com</a:t>
            </a:r>
            <a:r>
              <a:rPr lang="es-ES" sz="2200" dirty="0">
                <a:latin typeface="Optima"/>
                <a:cs typeface="Optima"/>
              </a:rPr>
              <a:t> li </a:t>
            </a:r>
            <a:r>
              <a:rPr lang="es-ES" sz="2200" dirty="0" err="1">
                <a:latin typeface="Optima"/>
                <a:cs typeface="Optima"/>
              </a:rPr>
              <a:t>vendràs</a:t>
            </a:r>
            <a:r>
              <a:rPr lang="es-ES" sz="2200" dirty="0">
                <a:latin typeface="Optima"/>
                <a:cs typeface="Optima"/>
              </a:rPr>
              <a:t>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s-ES" sz="2200" dirty="0">
              <a:latin typeface="Optima"/>
              <a:cs typeface="Optim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200" dirty="0" err="1">
                <a:latin typeface="Optima"/>
                <a:cs typeface="Optima"/>
              </a:rPr>
              <a:t>Perquè</a:t>
            </a:r>
            <a:r>
              <a:rPr lang="es-ES" sz="2200" dirty="0">
                <a:latin typeface="Optima"/>
                <a:cs typeface="Optima"/>
              </a:rPr>
              <a:t> et </a:t>
            </a:r>
            <a:r>
              <a:rPr lang="es-ES" sz="2200" dirty="0" err="1">
                <a:latin typeface="Optima"/>
                <a:cs typeface="Optima"/>
              </a:rPr>
              <a:t>comprarà</a:t>
            </a:r>
            <a:r>
              <a:rPr lang="es-ES" sz="2200" dirty="0">
                <a:latin typeface="Optima"/>
                <a:cs typeface="Optima"/>
              </a:rPr>
              <a:t> i </a:t>
            </a:r>
            <a:r>
              <a:rPr lang="es-ES" sz="2200" dirty="0" err="1">
                <a:latin typeface="Optima"/>
                <a:cs typeface="Optima"/>
              </a:rPr>
              <a:t>tens</a:t>
            </a:r>
            <a:r>
              <a:rPr lang="es-ES" sz="2200" dirty="0">
                <a:latin typeface="Optima"/>
                <a:cs typeface="Optima"/>
              </a:rPr>
              <a:t> </a:t>
            </a:r>
            <a:r>
              <a:rPr lang="es-ES" sz="2200" dirty="0" err="1">
                <a:latin typeface="Optima"/>
                <a:cs typeface="Optima"/>
              </a:rPr>
              <a:t>competència</a:t>
            </a:r>
            <a:r>
              <a:rPr lang="es-ES" sz="2200" dirty="0">
                <a:latin typeface="Optima"/>
                <a:cs typeface="Optima"/>
              </a:rPr>
              <a:t>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s-ES" sz="2200" dirty="0">
              <a:latin typeface="Optima"/>
              <a:cs typeface="Optim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200" dirty="0" err="1">
                <a:latin typeface="Optima"/>
                <a:cs typeface="Optima"/>
              </a:rPr>
              <a:t>Quin</a:t>
            </a:r>
            <a:r>
              <a:rPr lang="es-ES" sz="2200" dirty="0">
                <a:latin typeface="Optima"/>
                <a:cs typeface="Optima"/>
              </a:rPr>
              <a:t> </a:t>
            </a:r>
            <a:r>
              <a:rPr lang="es-ES" sz="2200" dirty="0" err="1">
                <a:latin typeface="Optima"/>
                <a:cs typeface="Optima"/>
              </a:rPr>
              <a:t>negoci</a:t>
            </a:r>
            <a:r>
              <a:rPr lang="es-ES" sz="2200" dirty="0">
                <a:latin typeface="Optima"/>
                <a:cs typeface="Optima"/>
              </a:rPr>
              <a:t> </a:t>
            </a:r>
            <a:r>
              <a:rPr lang="es-ES" sz="2200" dirty="0" err="1">
                <a:latin typeface="Optima"/>
                <a:cs typeface="Optima"/>
              </a:rPr>
              <a:t>tens</a:t>
            </a:r>
            <a:r>
              <a:rPr lang="es-ES" sz="2200" dirty="0">
                <a:latin typeface="Optima"/>
                <a:cs typeface="Optima"/>
              </a:rPr>
              <a:t>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s-ES" sz="2200" dirty="0">
              <a:latin typeface="Optima"/>
              <a:cs typeface="Optim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" sz="2200" dirty="0" err="1">
                <a:latin typeface="Optima"/>
                <a:cs typeface="Optima"/>
              </a:rPr>
              <a:t>Quin</a:t>
            </a:r>
            <a:r>
              <a:rPr lang="es-ES" sz="2200" dirty="0">
                <a:latin typeface="Optima"/>
                <a:cs typeface="Optima"/>
              </a:rPr>
              <a:t> </a:t>
            </a:r>
            <a:r>
              <a:rPr lang="es-ES" sz="2200" dirty="0" err="1">
                <a:latin typeface="Optima"/>
                <a:cs typeface="Optima"/>
              </a:rPr>
              <a:t>és</a:t>
            </a:r>
            <a:r>
              <a:rPr lang="es-ES" sz="2200" dirty="0">
                <a:latin typeface="Optima"/>
                <a:cs typeface="Optima"/>
              </a:rPr>
              <a:t> el </a:t>
            </a:r>
            <a:r>
              <a:rPr lang="es-ES" sz="2200" dirty="0" err="1">
                <a:latin typeface="Optima"/>
                <a:cs typeface="Optima"/>
              </a:rPr>
              <a:t>tamany</a:t>
            </a:r>
            <a:r>
              <a:rPr lang="es-ES" sz="2200" dirty="0">
                <a:latin typeface="Optima"/>
                <a:cs typeface="Optima"/>
              </a:rPr>
              <a:t> de </a:t>
            </a:r>
            <a:r>
              <a:rPr lang="es-ES" sz="2200" dirty="0" err="1">
                <a:latin typeface="Optima"/>
                <a:cs typeface="Optima"/>
              </a:rPr>
              <a:t>mercat</a:t>
            </a:r>
            <a:r>
              <a:rPr lang="es-ES" sz="2200" dirty="0">
                <a:latin typeface="Optima"/>
                <a:cs typeface="Optima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 txBox="1">
            <a:spLocks/>
          </p:cNvSpPr>
          <p:nvPr/>
        </p:nvSpPr>
        <p:spPr bwMode="auto">
          <a:xfrm>
            <a:off x="107950" y="44450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3600">
                <a:solidFill>
                  <a:srgbClr val="B18919"/>
                </a:solidFill>
                <a:latin typeface="Optima"/>
                <a:ea typeface="ＭＳ Ｐゴシック"/>
                <a:cs typeface="Optima"/>
              </a:rPr>
              <a:t>World Wide Markets</a:t>
            </a:r>
          </a:p>
        </p:txBody>
      </p:sp>
      <p:grpSp>
        <p:nvGrpSpPr>
          <p:cNvPr id="41986" name="Group 4"/>
          <p:cNvGrpSpPr>
            <a:grpSpLocks/>
          </p:cNvGrpSpPr>
          <p:nvPr/>
        </p:nvGrpSpPr>
        <p:grpSpPr bwMode="auto">
          <a:xfrm>
            <a:off x="107950" y="333375"/>
            <a:ext cx="8928100" cy="3022600"/>
            <a:chOff x="107504" y="549501"/>
            <a:chExt cx="8928992" cy="3024337"/>
          </a:xfrm>
        </p:grpSpPr>
        <p:sp>
          <p:nvSpPr>
            <p:cNvPr id="2" name="TextBox 1"/>
            <p:cNvSpPr txBox="1"/>
            <p:nvPr/>
          </p:nvSpPr>
          <p:spPr>
            <a:xfrm>
              <a:off x="107504" y="1018083"/>
              <a:ext cx="8857548" cy="25557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u="sng" dirty="0">
                  <a:latin typeface="Optima"/>
                  <a:cs typeface="Optima"/>
                </a:rPr>
                <a:t>CO </a:t>
              </a:r>
              <a:r>
                <a:rPr lang="en-US" sz="2000" u="sng" dirty="0">
                  <a:latin typeface="Optima"/>
                  <a:cs typeface="Optima"/>
                </a:rPr>
                <a:t>oxidation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Optima"/>
                <a:cs typeface="Optima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000" dirty="0">
                  <a:latin typeface="Optima"/>
                  <a:cs typeface="Optima"/>
                </a:rPr>
                <a:t>C</a:t>
              </a:r>
              <a:r>
                <a:rPr lang="en-US" sz="2000" dirty="0">
                  <a:latin typeface="Optima"/>
                  <a:cs typeface="Optima"/>
                </a:rPr>
                <a:t>ar </a:t>
              </a:r>
              <a:r>
                <a:rPr lang="en-US" sz="2000" dirty="0">
                  <a:latin typeface="Optima"/>
                  <a:cs typeface="Optima"/>
                </a:rPr>
                <a:t>catalytic </a:t>
              </a:r>
              <a:r>
                <a:rPr lang="en-US" sz="2000" dirty="0">
                  <a:latin typeface="Optima"/>
                  <a:cs typeface="Optima"/>
                </a:rPr>
                <a:t>converters </a:t>
              </a:r>
              <a:endParaRPr lang="en-US" sz="2000" dirty="0">
                <a:latin typeface="Optima"/>
                <a:cs typeface="Optima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000" dirty="0">
                  <a:latin typeface="Optima"/>
                  <a:cs typeface="Optima"/>
                </a:rPr>
                <a:t>Complementary to current </a:t>
              </a:r>
              <a:r>
                <a:rPr lang="en-US" sz="2000" dirty="0">
                  <a:latin typeface="Optima"/>
                  <a:cs typeface="Optima"/>
                </a:rPr>
                <a:t>platinum </a:t>
              </a:r>
              <a:r>
                <a:rPr lang="en-US" sz="2000" dirty="0">
                  <a:latin typeface="Optima"/>
                  <a:cs typeface="Optima"/>
                </a:rPr>
                <a:t>technology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000" dirty="0">
                  <a:latin typeface="Optima"/>
                  <a:cs typeface="Optima"/>
                </a:rPr>
                <a:t>Catalytic activity at low temperature. Reduction of emissions at cold start</a:t>
              </a:r>
              <a:endParaRPr lang="en-US" sz="2000" dirty="0">
                <a:latin typeface="Optima"/>
                <a:cs typeface="Optima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000" dirty="0" err="1">
                  <a:solidFill>
                    <a:srgbClr val="B18919"/>
                  </a:solidFill>
                  <a:latin typeface="Optima"/>
                  <a:cs typeface="Optima"/>
                </a:rPr>
                <a:t>Pt</a:t>
              </a:r>
              <a:r>
                <a:rPr lang="en-US" sz="2000" dirty="0">
                  <a:solidFill>
                    <a:srgbClr val="B18919"/>
                  </a:solidFill>
                  <a:latin typeface="Optima"/>
                  <a:cs typeface="Optima"/>
                </a:rPr>
                <a:t> for catalytic converters is a 4500 </a:t>
              </a:r>
              <a:r>
                <a:rPr lang="en-US" sz="2000" dirty="0">
                  <a:solidFill>
                    <a:srgbClr val="B18919"/>
                  </a:solidFill>
                  <a:latin typeface="Optima"/>
                  <a:cs typeface="Optima"/>
                </a:rPr>
                <a:t>M€ world-wide market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000" dirty="0">
                  <a:latin typeface="Optima"/>
                  <a:cs typeface="Optima"/>
                </a:rPr>
                <a:t>3</a:t>
              </a:r>
              <a:r>
                <a:rPr lang="en-US" sz="2000" dirty="0">
                  <a:latin typeface="Optima"/>
                  <a:cs typeface="Optima"/>
                </a:rPr>
                <a:t> competitors focused in reducing costs (SDC, </a:t>
              </a:r>
              <a:r>
                <a:rPr lang="en-US" sz="2000" dirty="0" err="1">
                  <a:latin typeface="Optima"/>
                  <a:cs typeface="Optima"/>
                </a:rPr>
                <a:t>Nanostellar</a:t>
              </a:r>
              <a:r>
                <a:rPr lang="en-US" sz="2000" dirty="0">
                  <a:latin typeface="Optima"/>
                  <a:cs typeface="Optima"/>
                </a:rPr>
                <a:t> </a:t>
              </a:r>
              <a:r>
                <a:rPr lang="en-US" sz="2000" dirty="0">
                  <a:latin typeface="Optima"/>
                  <a:cs typeface="Optima"/>
                </a:rPr>
                <a:t>and Mazda)</a:t>
              </a:r>
              <a:endParaRPr lang="en-US" sz="2000" dirty="0">
                <a:latin typeface="Optima"/>
                <a:cs typeface="Optima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endParaRPr lang="en-US" sz="2000" dirty="0">
                <a:latin typeface="Optima"/>
                <a:cs typeface="Optima"/>
              </a:endParaRPr>
            </a:p>
          </p:txBody>
        </p:sp>
        <p:pic>
          <p:nvPicPr>
            <p:cNvPr id="41991" name="Imagen 1" descr="autoExhaust.jpe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53368" y="549501"/>
              <a:ext cx="2383128" cy="1512168"/>
            </a:xfrm>
            <a:prstGeom prst="rect">
              <a:avLst/>
            </a:prstGeom>
            <a:solidFill>
              <a:srgbClr val="606060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2" name="Group 2"/>
          <p:cNvGrpSpPr>
            <a:grpSpLocks/>
          </p:cNvGrpSpPr>
          <p:nvPr/>
        </p:nvGrpSpPr>
        <p:grpSpPr bwMode="auto">
          <a:xfrm>
            <a:off x="107950" y="3330575"/>
            <a:ext cx="9036050" cy="2541588"/>
            <a:chOff x="107504" y="4193861"/>
            <a:chExt cx="9036022" cy="2542679"/>
          </a:xfrm>
        </p:grpSpPr>
        <p:sp>
          <p:nvSpPr>
            <p:cNvPr id="24" name="TextBox 23"/>
            <p:cNvSpPr txBox="1"/>
            <p:nvPr/>
          </p:nvSpPr>
          <p:spPr>
            <a:xfrm>
              <a:off x="107504" y="4797370"/>
              <a:ext cx="9036022" cy="19391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u="sng" dirty="0">
                  <a:latin typeface="Optima"/>
                  <a:cs typeface="Optima"/>
                </a:rPr>
                <a:t>Oxidation of </a:t>
              </a:r>
              <a:r>
                <a:rPr lang="en-US" sz="2000" u="sng" dirty="0">
                  <a:latin typeface="Optima"/>
                  <a:cs typeface="Optima"/>
                </a:rPr>
                <a:t>odor </a:t>
              </a:r>
              <a:r>
                <a:rPr lang="en-US" sz="2000" u="sng" dirty="0">
                  <a:latin typeface="Optima"/>
                  <a:cs typeface="Optima"/>
                </a:rPr>
                <a:t>related </a:t>
              </a:r>
              <a:r>
                <a:rPr lang="en-US" sz="2000" u="sng" dirty="0">
                  <a:latin typeface="Optima"/>
                  <a:cs typeface="Optima"/>
                </a:rPr>
                <a:t>chemicals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Optima"/>
                <a:cs typeface="Optima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000" dirty="0">
                  <a:latin typeface="Optima"/>
                  <a:cs typeface="Optima"/>
                </a:rPr>
                <a:t>Oxidation of </a:t>
              </a:r>
              <a:r>
                <a:rPr lang="en-US" sz="2000" dirty="0">
                  <a:latin typeface="Optima"/>
                  <a:cs typeface="Optima"/>
                </a:rPr>
                <a:t>odor related compounds</a:t>
              </a:r>
              <a:endParaRPr lang="en-US" sz="2000" dirty="0">
                <a:latin typeface="Optima"/>
                <a:cs typeface="Optima"/>
              </a:endParaRP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000" dirty="0">
                  <a:latin typeface="Optima"/>
                  <a:cs typeface="Optima"/>
                </a:rPr>
                <a:t>Fabrication </a:t>
              </a:r>
              <a:r>
                <a:rPr lang="en-US" sz="2000" dirty="0">
                  <a:latin typeface="Optima"/>
                  <a:cs typeface="Optima"/>
                </a:rPr>
                <a:t>of an additive for cleaning </a:t>
              </a:r>
              <a:r>
                <a:rPr lang="en-US" sz="2000" dirty="0">
                  <a:latin typeface="Optima"/>
                  <a:cs typeface="Optima"/>
                </a:rPr>
                <a:t>products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000" dirty="0">
                  <a:solidFill>
                    <a:srgbClr val="B18919"/>
                  </a:solidFill>
                  <a:latin typeface="Optima"/>
                  <a:cs typeface="Optima"/>
                </a:rPr>
                <a:t>Home </a:t>
              </a:r>
              <a:r>
                <a:rPr lang="en-US" sz="2000" dirty="0">
                  <a:solidFill>
                    <a:srgbClr val="B18919"/>
                  </a:solidFill>
                  <a:latin typeface="Optima"/>
                  <a:cs typeface="Optima"/>
                </a:rPr>
                <a:t>cleaning products </a:t>
              </a:r>
              <a:r>
                <a:rPr lang="en-US" sz="2000" dirty="0">
                  <a:solidFill>
                    <a:srgbClr val="B18919"/>
                  </a:solidFill>
                  <a:latin typeface="Optima"/>
                  <a:cs typeface="Optima"/>
                </a:rPr>
                <a:t>4900 </a:t>
              </a:r>
              <a:r>
                <a:rPr lang="en-US" sz="2000" dirty="0">
                  <a:solidFill>
                    <a:srgbClr val="B18919"/>
                  </a:solidFill>
                  <a:latin typeface="Optima"/>
                  <a:cs typeface="Optima"/>
                </a:rPr>
                <a:t>M€ </a:t>
              </a:r>
              <a:r>
                <a:rPr lang="en-US" sz="2000" dirty="0">
                  <a:solidFill>
                    <a:srgbClr val="B18919"/>
                  </a:solidFill>
                  <a:latin typeface="Optima"/>
                  <a:cs typeface="Optima"/>
                </a:rPr>
                <a:t>European market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n-US" sz="2000" dirty="0">
                  <a:latin typeface="Optima"/>
                  <a:cs typeface="Optima"/>
                </a:rPr>
                <a:t>No competitors, </a:t>
              </a:r>
              <a:r>
                <a:rPr lang="en-US" sz="2000" dirty="0" err="1">
                  <a:latin typeface="Optima"/>
                  <a:cs typeface="Optima"/>
                </a:rPr>
                <a:t>odours</a:t>
              </a:r>
              <a:r>
                <a:rPr lang="en-US" sz="2000" dirty="0">
                  <a:latin typeface="Optima"/>
                  <a:cs typeface="Optima"/>
                </a:rPr>
                <a:t> are masked (</a:t>
              </a:r>
              <a:r>
                <a:rPr lang="en-US" sz="2000" dirty="0" err="1">
                  <a:latin typeface="Optima"/>
                  <a:cs typeface="Optima"/>
                </a:rPr>
                <a:t>Febreeze</a:t>
              </a:r>
              <a:r>
                <a:rPr lang="en-US" sz="2000" dirty="0">
                  <a:latin typeface="Optima"/>
                  <a:cs typeface="Optima"/>
                </a:rPr>
                <a:t>, P&amp;G, 1000 M$)</a:t>
              </a:r>
              <a:endParaRPr lang="en-US" sz="2000" dirty="0">
                <a:solidFill>
                  <a:srgbClr val="B18919"/>
                </a:solidFill>
                <a:latin typeface="Optima"/>
                <a:cs typeface="Optima"/>
              </a:endParaRPr>
            </a:p>
          </p:txBody>
        </p:sp>
        <p:pic>
          <p:nvPicPr>
            <p:cNvPr id="41989" name="Imagen 9" descr="7898public_toilet.jpe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60232" y="4193861"/>
              <a:ext cx="2206147" cy="1467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741363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Título"/>
          <p:cNvSpPr txBox="1">
            <a:spLocks/>
          </p:cNvSpPr>
          <p:nvPr/>
        </p:nvSpPr>
        <p:spPr bwMode="auto">
          <a:xfrm>
            <a:off x="107950" y="44450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3600">
                <a:solidFill>
                  <a:srgbClr val="B18919"/>
                </a:solidFill>
                <a:latin typeface="Optima"/>
                <a:ea typeface="ＭＳ Ｐゴシック"/>
                <a:cs typeface="Optima"/>
              </a:rPr>
              <a:t>Costumers: car industry</a:t>
            </a:r>
          </a:p>
        </p:txBody>
      </p:sp>
      <p:grpSp>
        <p:nvGrpSpPr>
          <p:cNvPr id="44034" name="Group 18"/>
          <p:cNvGrpSpPr>
            <a:grpSpLocks/>
          </p:cNvGrpSpPr>
          <p:nvPr/>
        </p:nvGrpSpPr>
        <p:grpSpPr bwMode="auto">
          <a:xfrm>
            <a:off x="1679575" y="908050"/>
            <a:ext cx="2387600" cy="4010025"/>
            <a:chOff x="1679168" y="908720"/>
            <a:chExt cx="2388776" cy="4008641"/>
          </a:xfrm>
        </p:grpSpPr>
        <p:sp>
          <p:nvSpPr>
            <p:cNvPr id="4" name="Chevron 3"/>
            <p:cNvSpPr/>
            <p:nvPr/>
          </p:nvSpPr>
          <p:spPr>
            <a:xfrm>
              <a:off x="1979354" y="908720"/>
              <a:ext cx="2017118" cy="936302"/>
            </a:xfrm>
            <a:prstGeom prst="chevron">
              <a:avLst>
                <a:gd name="adj" fmla="val 2252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bg1"/>
                  </a:solidFill>
                  <a:latin typeface="Optima"/>
                  <a:cs typeface="Optima"/>
                </a:rPr>
                <a:t>Catalyst</a:t>
              </a:r>
              <a:endParaRPr lang="en-US" sz="3200" dirty="0">
                <a:solidFill>
                  <a:schemeClr val="bg1"/>
                </a:solidFill>
                <a:latin typeface="Optima"/>
                <a:cs typeface="Optima"/>
              </a:endParaRPr>
            </a:p>
          </p:txBody>
        </p:sp>
        <p:pic>
          <p:nvPicPr>
            <p:cNvPr id="44051" name="Picture 8" descr="65919_2011214155510113678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7704" y="2204864"/>
              <a:ext cx="1828869" cy="128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52" name="TextBox 11"/>
            <p:cNvSpPr txBox="1">
              <a:spLocks noChangeArrowheads="1"/>
            </p:cNvSpPr>
            <p:nvPr/>
          </p:nvSpPr>
          <p:spPr bwMode="auto">
            <a:xfrm>
              <a:off x="1679168" y="3717032"/>
              <a:ext cx="238877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Optima"/>
                  <a:ea typeface="Optima"/>
                  <a:cs typeface="Optima"/>
                </a:rPr>
                <a:t>Johson Matthey: 31 %</a:t>
              </a:r>
            </a:p>
            <a:p>
              <a:r>
                <a:rPr lang="en-US">
                  <a:latin typeface="Optima"/>
                  <a:ea typeface="Optima"/>
                  <a:cs typeface="Optima"/>
                </a:rPr>
                <a:t>BASF: 31 %</a:t>
              </a:r>
            </a:p>
            <a:p>
              <a:r>
                <a:rPr lang="en-US">
                  <a:latin typeface="Optima"/>
                  <a:ea typeface="Optima"/>
                  <a:cs typeface="Optima"/>
                </a:rPr>
                <a:t>UMICORE: 25 %</a:t>
              </a:r>
            </a:p>
            <a:p>
              <a:r>
                <a:rPr lang="en-US">
                  <a:latin typeface="Optima"/>
                  <a:ea typeface="Optima"/>
                  <a:cs typeface="Optima"/>
                </a:rPr>
                <a:t>Other: 13 %</a:t>
              </a:r>
            </a:p>
          </p:txBody>
        </p:sp>
      </p:grpSp>
      <p:grpSp>
        <p:nvGrpSpPr>
          <p:cNvPr id="44035" name="Group 19"/>
          <p:cNvGrpSpPr>
            <a:grpSpLocks/>
          </p:cNvGrpSpPr>
          <p:nvPr/>
        </p:nvGrpSpPr>
        <p:grpSpPr bwMode="auto">
          <a:xfrm>
            <a:off x="3995738" y="908050"/>
            <a:ext cx="2520950" cy="4564063"/>
            <a:chOff x="3995936" y="908720"/>
            <a:chExt cx="2520280" cy="4562639"/>
          </a:xfrm>
        </p:grpSpPr>
        <p:sp>
          <p:nvSpPr>
            <p:cNvPr id="5" name="Chevron 4"/>
            <p:cNvSpPr/>
            <p:nvPr/>
          </p:nvSpPr>
          <p:spPr>
            <a:xfrm>
              <a:off x="3995936" y="908720"/>
              <a:ext cx="2520280" cy="936333"/>
            </a:xfrm>
            <a:prstGeom prst="chevron">
              <a:avLst>
                <a:gd name="adj" fmla="val 2252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bg1"/>
                  </a:solidFill>
                  <a:latin typeface="Optima"/>
                  <a:cs typeface="Optima"/>
                </a:rPr>
                <a:t>Catalytic converter</a:t>
              </a:r>
              <a:endParaRPr lang="en-US" sz="3200" dirty="0">
                <a:solidFill>
                  <a:schemeClr val="bg1"/>
                </a:solidFill>
                <a:latin typeface="Optima"/>
                <a:cs typeface="Optima"/>
              </a:endParaRPr>
            </a:p>
          </p:txBody>
        </p:sp>
        <p:pic>
          <p:nvPicPr>
            <p:cNvPr id="44048" name="Picture 7" descr="catalytic_converter2.jpe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25687" y="1988840"/>
              <a:ext cx="2060778" cy="1757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9" name="TextBox 13"/>
            <p:cNvSpPr txBox="1">
              <a:spLocks noChangeArrowheads="1"/>
            </p:cNvSpPr>
            <p:nvPr/>
          </p:nvSpPr>
          <p:spPr bwMode="auto">
            <a:xfrm>
              <a:off x="4284778" y="3717032"/>
              <a:ext cx="1877816" cy="175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Optima"/>
                  <a:ea typeface="Optima"/>
                  <a:cs typeface="Optima"/>
                </a:rPr>
                <a:t>1</a:t>
              </a:r>
              <a:r>
                <a:rPr lang="en-US" baseline="30000">
                  <a:latin typeface="Optima"/>
                  <a:ea typeface="Optima"/>
                  <a:cs typeface="Optima"/>
                </a:rPr>
                <a:t>st</a:t>
              </a:r>
              <a:r>
                <a:rPr lang="en-US">
                  <a:latin typeface="Optima"/>
                  <a:ea typeface="Optima"/>
                  <a:cs typeface="Optima"/>
                </a:rPr>
                <a:t> product:</a:t>
              </a:r>
            </a:p>
            <a:p>
              <a:r>
                <a:rPr lang="en-US">
                  <a:latin typeface="Optima"/>
                  <a:ea typeface="Optima"/>
                  <a:cs typeface="Optima"/>
                </a:rPr>
                <a:t>Bosal</a:t>
              </a:r>
            </a:p>
            <a:p>
              <a:r>
                <a:rPr lang="en-US">
                  <a:latin typeface="Optima"/>
                  <a:ea typeface="Optima"/>
                  <a:cs typeface="Optima"/>
                </a:rPr>
                <a:t>Imco</a:t>
              </a:r>
            </a:p>
            <a:p>
              <a:r>
                <a:rPr lang="en-US">
                  <a:latin typeface="Optima"/>
                  <a:ea typeface="Optima"/>
                  <a:cs typeface="Optima"/>
                </a:rPr>
                <a:t>Faurecia </a:t>
              </a:r>
            </a:p>
            <a:p>
              <a:r>
                <a:rPr lang="en-US">
                  <a:latin typeface="Optima"/>
                  <a:ea typeface="Optima"/>
                  <a:cs typeface="Optima"/>
                </a:rPr>
                <a:t>…</a:t>
              </a:r>
            </a:p>
            <a:p>
              <a:r>
                <a:rPr lang="en-US">
                  <a:latin typeface="Optima"/>
                  <a:ea typeface="Optima"/>
                  <a:cs typeface="Optima"/>
                </a:rPr>
                <a:t>also replacement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50825" y="5445125"/>
            <a:ext cx="7993063" cy="606425"/>
            <a:chOff x="1187624" y="5445224"/>
            <a:chExt cx="7992888" cy="605681"/>
          </a:xfrm>
        </p:grpSpPr>
        <p:pic>
          <p:nvPicPr>
            <p:cNvPr id="44045" name="6 Imagen" descr="logo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87624" y="5445224"/>
              <a:ext cx="3168352" cy="575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6" name="TextBox 17"/>
            <p:cNvSpPr txBox="1">
              <a:spLocks noChangeArrowheads="1"/>
            </p:cNvSpPr>
            <p:nvPr/>
          </p:nvSpPr>
          <p:spPr bwMode="auto">
            <a:xfrm>
              <a:off x="4530531" y="5589240"/>
              <a:ext cx="46499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Optima"/>
                  <a:ea typeface="Optima"/>
                  <a:cs typeface="Optima"/>
                </a:rPr>
                <a:t>Licensing or selling the company</a:t>
              </a:r>
            </a:p>
          </p:txBody>
        </p:sp>
      </p:grpSp>
      <p:grpSp>
        <p:nvGrpSpPr>
          <p:cNvPr id="44037" name="Group 10"/>
          <p:cNvGrpSpPr>
            <a:grpSpLocks/>
          </p:cNvGrpSpPr>
          <p:nvPr/>
        </p:nvGrpSpPr>
        <p:grpSpPr bwMode="auto">
          <a:xfrm>
            <a:off x="71438" y="908050"/>
            <a:ext cx="1871662" cy="3744913"/>
            <a:chOff x="71500" y="908720"/>
            <a:chExt cx="1872208" cy="3744416"/>
          </a:xfrm>
        </p:grpSpPr>
        <p:sp>
          <p:nvSpPr>
            <p:cNvPr id="3" name="Chevron 2"/>
            <p:cNvSpPr/>
            <p:nvPr/>
          </p:nvSpPr>
          <p:spPr>
            <a:xfrm>
              <a:off x="71500" y="908720"/>
              <a:ext cx="1872208" cy="936501"/>
            </a:xfrm>
            <a:prstGeom prst="chevron">
              <a:avLst>
                <a:gd name="adj" fmla="val 2252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bg1"/>
                  </a:solidFill>
                  <a:latin typeface="Optima"/>
                  <a:cs typeface="Optima"/>
                </a:rPr>
                <a:t>Mining</a:t>
              </a:r>
              <a:endParaRPr lang="en-US" sz="3200" dirty="0">
                <a:solidFill>
                  <a:schemeClr val="bg1"/>
                </a:solidFill>
                <a:latin typeface="Optima"/>
                <a:cs typeface="Optima"/>
              </a:endParaRPr>
            </a:p>
          </p:txBody>
        </p:sp>
        <p:sp>
          <p:nvSpPr>
            <p:cNvPr id="44043" name="TextBox 12"/>
            <p:cNvSpPr txBox="1">
              <a:spLocks noChangeArrowheads="1"/>
            </p:cNvSpPr>
            <p:nvPr/>
          </p:nvSpPr>
          <p:spPr bwMode="auto">
            <a:xfrm>
              <a:off x="71500" y="3729806"/>
              <a:ext cx="187220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Optima"/>
                  <a:ea typeface="Optima"/>
                  <a:cs typeface="Optima"/>
                </a:rPr>
                <a:t>Aquarius Pt</a:t>
              </a:r>
            </a:p>
            <a:p>
              <a:endParaRPr lang="en-US">
                <a:latin typeface="Optima"/>
                <a:ea typeface="Optima"/>
                <a:cs typeface="Optima"/>
              </a:endParaRPr>
            </a:p>
            <a:p>
              <a:r>
                <a:rPr lang="en-US">
                  <a:latin typeface="Optima"/>
                  <a:ea typeface="Optima"/>
                  <a:cs typeface="Optima"/>
                </a:rPr>
                <a:t>…</a:t>
              </a:r>
            </a:p>
          </p:txBody>
        </p:sp>
        <p:pic>
          <p:nvPicPr>
            <p:cNvPr id="44044" name="Picture 6" descr="rot5000.jpeg"/>
            <p:cNvPicPr>
              <a:picLocks noChangeAspect="1"/>
            </p:cNvPicPr>
            <p:nvPr/>
          </p:nvPicPr>
          <p:blipFill>
            <a:blip r:embed="rId5"/>
            <a:srcRect l="2197" t="3159" r="2472" b="3159"/>
            <a:stretch>
              <a:fillRect/>
            </a:stretch>
          </p:blipFill>
          <p:spPr bwMode="auto">
            <a:xfrm>
              <a:off x="190562" y="2276872"/>
              <a:ext cx="1634085" cy="127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038" name="Group 20"/>
          <p:cNvGrpSpPr>
            <a:grpSpLocks/>
          </p:cNvGrpSpPr>
          <p:nvPr/>
        </p:nvGrpSpPr>
        <p:grpSpPr bwMode="auto">
          <a:xfrm>
            <a:off x="6443663" y="908050"/>
            <a:ext cx="2700337" cy="4081463"/>
            <a:chOff x="6444208" y="908720"/>
            <a:chExt cx="2699792" cy="4080649"/>
          </a:xfrm>
        </p:grpSpPr>
        <p:sp>
          <p:nvSpPr>
            <p:cNvPr id="6" name="Chevron 5"/>
            <p:cNvSpPr/>
            <p:nvPr/>
          </p:nvSpPr>
          <p:spPr>
            <a:xfrm>
              <a:off x="6444208" y="908720"/>
              <a:ext cx="2699792" cy="936438"/>
            </a:xfrm>
            <a:prstGeom prst="chevron">
              <a:avLst>
                <a:gd name="adj" fmla="val 2252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schemeClr val="bg1"/>
                  </a:solidFill>
                  <a:latin typeface="Optima"/>
                  <a:cs typeface="Optima"/>
                </a:rPr>
                <a:t>Car producers</a:t>
              </a:r>
              <a:endParaRPr lang="en-US" sz="3000" dirty="0">
                <a:solidFill>
                  <a:schemeClr val="bg1"/>
                </a:solidFill>
                <a:latin typeface="Optima"/>
                <a:cs typeface="Optima"/>
              </a:endParaRPr>
            </a:p>
          </p:txBody>
        </p:sp>
        <p:sp>
          <p:nvSpPr>
            <p:cNvPr id="44040" name="TextBox 14"/>
            <p:cNvSpPr txBox="1">
              <a:spLocks noChangeArrowheads="1"/>
            </p:cNvSpPr>
            <p:nvPr/>
          </p:nvSpPr>
          <p:spPr bwMode="auto">
            <a:xfrm>
              <a:off x="7108649" y="3789040"/>
              <a:ext cx="137091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Optima"/>
                  <a:ea typeface="Optima"/>
                  <a:cs typeface="Optima"/>
                </a:rPr>
                <a:t>Volkswagen</a:t>
              </a:r>
            </a:p>
            <a:p>
              <a:r>
                <a:rPr lang="en-US">
                  <a:latin typeface="Optima"/>
                  <a:ea typeface="Optima"/>
                  <a:cs typeface="Optima"/>
                </a:rPr>
                <a:t>Toyota</a:t>
              </a:r>
            </a:p>
            <a:p>
              <a:r>
                <a:rPr lang="en-US">
                  <a:latin typeface="Optima"/>
                  <a:ea typeface="Optima"/>
                  <a:cs typeface="Optima"/>
                </a:rPr>
                <a:t>Mitsubishi</a:t>
              </a:r>
            </a:p>
            <a:p>
              <a:r>
                <a:rPr lang="en-US">
                  <a:latin typeface="Optima"/>
                  <a:ea typeface="Optima"/>
                  <a:cs typeface="Optima"/>
                </a:rPr>
                <a:t>…</a:t>
              </a:r>
            </a:p>
          </p:txBody>
        </p:sp>
        <p:pic>
          <p:nvPicPr>
            <p:cNvPr id="44041" name="Picture 9" descr="britain-classic-car.jpe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80577" y="2120294"/>
              <a:ext cx="2027054" cy="152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/>
          <p:cNvGraphicFramePr>
            <a:graphicFrameLocks noGrp="1"/>
          </p:cNvGraphicFramePr>
          <p:nvPr/>
        </p:nvGraphicFramePr>
        <p:xfrm>
          <a:off x="176213" y="261938"/>
          <a:ext cx="8791575" cy="5999162"/>
        </p:xfrm>
        <a:graphic>
          <a:graphicData uri="http://schemas.openxmlformats.org/drawingml/2006/table">
            <a:tbl>
              <a:tblPr/>
              <a:tblGrid>
                <a:gridCol w="2198687"/>
                <a:gridCol w="2197100"/>
                <a:gridCol w="2798763"/>
                <a:gridCol w="1597025"/>
              </a:tblGrid>
              <a:tr h="1200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Company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Main objective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Contamination abatement?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SDC Materials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/>
                        <a:ea typeface="Optima"/>
                        <a:cs typeface="Opti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small Pt nanoparticles &gt; 10 nm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Fabrication 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Cost reduction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Trucks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Increased lifetime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Nanostellar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alloys Pd – Au – Pt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size unknown but alloys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Catalyst design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tima"/>
                        <a:ea typeface="Optima"/>
                        <a:cs typeface="Optima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Cost reduction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Mazda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small Pt nanoparticles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Fabrication 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Cost reduction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Goldemar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Gold clusters &lt; 1.5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Reduce emissions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Cost reduction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tima"/>
                          <a:ea typeface="Optima"/>
                          <a:cs typeface="Optima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 txBox="1">
            <a:spLocks/>
          </p:cNvSpPr>
          <p:nvPr/>
        </p:nvSpPr>
        <p:spPr bwMode="auto">
          <a:xfrm>
            <a:off x="107950" y="44450"/>
            <a:ext cx="72009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3600">
                <a:solidFill>
                  <a:srgbClr val="B18919"/>
                </a:solidFill>
                <a:latin typeface="Optima"/>
                <a:ea typeface="ＭＳ Ｐゴシック"/>
                <a:cs typeface="Optima"/>
              </a:rPr>
              <a:t>Customers: cleaning industry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116013" y="5084763"/>
            <a:ext cx="7681912" cy="1200150"/>
            <a:chOff x="1187624" y="5013176"/>
            <a:chExt cx="7682468" cy="1200328"/>
          </a:xfrm>
        </p:grpSpPr>
        <p:pic>
          <p:nvPicPr>
            <p:cNvPr id="46096" name="6 Imagen" descr="logo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87624" y="5343599"/>
              <a:ext cx="3168352" cy="575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7" name="TextBox 8"/>
            <p:cNvSpPr txBox="1">
              <a:spLocks noChangeArrowheads="1"/>
            </p:cNvSpPr>
            <p:nvPr/>
          </p:nvSpPr>
          <p:spPr bwMode="auto">
            <a:xfrm>
              <a:off x="4572000" y="5013176"/>
              <a:ext cx="4298092" cy="120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Optima"/>
                  <a:ea typeface="Optima"/>
                  <a:cs typeface="Optima"/>
                </a:rPr>
                <a:t>producing additive or licensing</a:t>
              </a:r>
            </a:p>
            <a:p>
              <a:endParaRPr lang="en-US" sz="2400">
                <a:latin typeface="Optima"/>
                <a:ea typeface="Optima"/>
                <a:cs typeface="Optima"/>
              </a:endParaRPr>
            </a:p>
            <a:p>
              <a:r>
                <a:rPr lang="en-US" sz="2400">
                  <a:latin typeface="Optima"/>
                  <a:ea typeface="Optima"/>
                  <a:cs typeface="Optima"/>
                </a:rPr>
                <a:t>local business vs international</a:t>
              </a:r>
            </a:p>
          </p:txBody>
        </p:sp>
      </p:grpSp>
      <p:grpSp>
        <p:nvGrpSpPr>
          <p:cNvPr id="46083" name="Group 14"/>
          <p:cNvGrpSpPr>
            <a:grpSpLocks/>
          </p:cNvGrpSpPr>
          <p:nvPr/>
        </p:nvGrpSpPr>
        <p:grpSpPr bwMode="auto">
          <a:xfrm>
            <a:off x="34925" y="908050"/>
            <a:ext cx="1944688" cy="2632075"/>
            <a:chOff x="35496" y="908720"/>
            <a:chExt cx="1944216" cy="2631718"/>
          </a:xfrm>
        </p:grpSpPr>
        <p:sp>
          <p:nvSpPr>
            <p:cNvPr id="3" name="Chevron 2"/>
            <p:cNvSpPr/>
            <p:nvPr/>
          </p:nvSpPr>
          <p:spPr>
            <a:xfrm>
              <a:off x="35496" y="908720"/>
              <a:ext cx="1944216" cy="936498"/>
            </a:xfrm>
            <a:prstGeom prst="chevron">
              <a:avLst>
                <a:gd name="adj" fmla="val 2252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solidFill>
                    <a:schemeClr val="bg1"/>
                  </a:solidFill>
                  <a:latin typeface="Optima"/>
                  <a:cs typeface="Optima"/>
                </a:rPr>
                <a:t>Raw materials</a:t>
              </a:r>
              <a:endParaRPr lang="en-US" sz="2600" dirty="0">
                <a:solidFill>
                  <a:schemeClr val="bg1"/>
                </a:solidFill>
                <a:latin typeface="Optima"/>
                <a:cs typeface="Optima"/>
              </a:endParaRPr>
            </a:p>
          </p:txBody>
        </p:sp>
        <p:pic>
          <p:nvPicPr>
            <p:cNvPr id="46095" name="Picture 9" descr="MCS0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496" y="2204864"/>
              <a:ext cx="1780766" cy="1335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84" name="Group 16"/>
          <p:cNvGrpSpPr>
            <a:grpSpLocks/>
          </p:cNvGrpSpPr>
          <p:nvPr/>
        </p:nvGrpSpPr>
        <p:grpSpPr bwMode="auto">
          <a:xfrm>
            <a:off x="1858963" y="908050"/>
            <a:ext cx="2233612" cy="2881313"/>
            <a:chOff x="1859699" y="908720"/>
            <a:chExt cx="2232248" cy="2880320"/>
          </a:xfrm>
        </p:grpSpPr>
        <p:sp>
          <p:nvSpPr>
            <p:cNvPr id="4" name="Chevron 3"/>
            <p:cNvSpPr/>
            <p:nvPr/>
          </p:nvSpPr>
          <p:spPr>
            <a:xfrm>
              <a:off x="1859699" y="908720"/>
              <a:ext cx="2232248" cy="936302"/>
            </a:xfrm>
            <a:prstGeom prst="chevron">
              <a:avLst>
                <a:gd name="adj" fmla="val 2252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dirty="0">
                  <a:solidFill>
                    <a:schemeClr val="bg1"/>
                  </a:solidFill>
                  <a:latin typeface="Optima"/>
                  <a:cs typeface="Optima"/>
                </a:rPr>
                <a:t>Producers</a:t>
              </a:r>
              <a:endParaRPr lang="en-US" sz="3000" dirty="0">
                <a:solidFill>
                  <a:schemeClr val="bg1"/>
                </a:solidFill>
                <a:latin typeface="Optima"/>
                <a:cs typeface="Optima"/>
              </a:endParaRPr>
            </a:p>
          </p:txBody>
        </p:sp>
        <p:pic>
          <p:nvPicPr>
            <p:cNvPr id="46093" name="Picture 10" descr="showerspray.jpe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9752" y="2060848"/>
              <a:ext cx="988028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5" name="TextBox 11"/>
          <p:cNvSpPr txBox="1">
            <a:spLocks noChangeArrowheads="1"/>
          </p:cNvSpPr>
          <p:nvPr/>
        </p:nvSpPr>
        <p:spPr bwMode="auto">
          <a:xfrm>
            <a:off x="1692275" y="3781425"/>
            <a:ext cx="7127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Optima"/>
                <a:ea typeface="Optima"/>
                <a:cs typeface="Optima"/>
              </a:rPr>
              <a:t>Local: Lloreda, AC Marca</a:t>
            </a:r>
          </a:p>
          <a:p>
            <a:r>
              <a:rPr lang="en-US" sz="2000">
                <a:latin typeface="Optima"/>
                <a:ea typeface="Optima"/>
                <a:cs typeface="Optima"/>
              </a:rPr>
              <a:t>International: P&amp;G, Unilever, Reckitt and Benckiser…</a:t>
            </a:r>
          </a:p>
          <a:p>
            <a:r>
              <a:rPr lang="en-US" sz="2000">
                <a:latin typeface="Optima"/>
                <a:ea typeface="Optima"/>
                <a:cs typeface="Optima"/>
              </a:rPr>
              <a:t>Other markets: industrial, waterless urinals, pet care …</a:t>
            </a:r>
          </a:p>
          <a:p>
            <a:endParaRPr lang="en-US" sz="2000">
              <a:latin typeface="Optima"/>
              <a:ea typeface="Optima"/>
              <a:cs typeface="Optima"/>
            </a:endParaRPr>
          </a:p>
        </p:txBody>
      </p:sp>
      <p:grpSp>
        <p:nvGrpSpPr>
          <p:cNvPr id="46086" name="Group 17"/>
          <p:cNvGrpSpPr>
            <a:grpSpLocks/>
          </p:cNvGrpSpPr>
          <p:nvPr/>
        </p:nvGrpSpPr>
        <p:grpSpPr bwMode="auto">
          <a:xfrm>
            <a:off x="3971925" y="908050"/>
            <a:ext cx="2952750" cy="2701925"/>
            <a:chOff x="3971934" y="908720"/>
            <a:chExt cx="2952328" cy="2701214"/>
          </a:xfrm>
        </p:grpSpPr>
        <p:sp>
          <p:nvSpPr>
            <p:cNvPr id="5" name="Chevron 4"/>
            <p:cNvSpPr/>
            <p:nvPr/>
          </p:nvSpPr>
          <p:spPr>
            <a:xfrm>
              <a:off x="3971934" y="908720"/>
              <a:ext cx="2952328" cy="936379"/>
            </a:xfrm>
            <a:prstGeom prst="chevron">
              <a:avLst>
                <a:gd name="adj" fmla="val 2252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bg1"/>
                  </a:solidFill>
                  <a:latin typeface="Optima"/>
                  <a:cs typeface="Optima"/>
                </a:rPr>
                <a:t>Supermarkets</a:t>
              </a:r>
              <a:endParaRPr lang="en-US" sz="3200" dirty="0">
                <a:solidFill>
                  <a:schemeClr val="bg1"/>
                </a:solidFill>
                <a:latin typeface="Optima"/>
                <a:cs typeface="Optima"/>
              </a:endParaRPr>
            </a:p>
          </p:txBody>
        </p:sp>
        <p:pic>
          <p:nvPicPr>
            <p:cNvPr id="46091" name="Picture 12" descr="Fredmeyer_edit_1.jpe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4845" y="2132856"/>
              <a:ext cx="2246506" cy="1477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87" name="Group 18"/>
          <p:cNvGrpSpPr>
            <a:grpSpLocks/>
          </p:cNvGrpSpPr>
          <p:nvPr/>
        </p:nvGrpSpPr>
        <p:grpSpPr bwMode="auto">
          <a:xfrm>
            <a:off x="6804025" y="908050"/>
            <a:ext cx="2339975" cy="2736850"/>
            <a:chOff x="6804248" y="908720"/>
            <a:chExt cx="2339752" cy="2736304"/>
          </a:xfrm>
        </p:grpSpPr>
        <p:sp>
          <p:nvSpPr>
            <p:cNvPr id="6" name="Chevron 5"/>
            <p:cNvSpPr/>
            <p:nvPr/>
          </p:nvSpPr>
          <p:spPr>
            <a:xfrm>
              <a:off x="6804248" y="908720"/>
              <a:ext cx="2339752" cy="936438"/>
            </a:xfrm>
            <a:prstGeom prst="chevron">
              <a:avLst>
                <a:gd name="adj" fmla="val 2252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  <a:latin typeface="Optima"/>
                  <a:cs typeface="Optima"/>
                </a:rPr>
                <a:t>Consumers</a:t>
              </a:r>
              <a:endParaRPr lang="en-US" sz="2800" dirty="0">
                <a:solidFill>
                  <a:schemeClr val="bg1"/>
                </a:solidFill>
                <a:latin typeface="Optima"/>
                <a:cs typeface="Optima"/>
              </a:endParaRPr>
            </a:p>
          </p:txBody>
        </p:sp>
        <p:pic>
          <p:nvPicPr>
            <p:cNvPr id="46089" name="Picture 13" descr="consumer.jpeg"/>
            <p:cNvPicPr>
              <a:picLocks noChangeAspect="1"/>
            </p:cNvPicPr>
            <p:nvPr/>
          </p:nvPicPr>
          <p:blipFill>
            <a:blip r:embed="rId6"/>
            <a:srcRect l="2893" t="4996" r="5447" b="4057"/>
            <a:stretch>
              <a:fillRect/>
            </a:stretch>
          </p:blipFill>
          <p:spPr bwMode="auto">
            <a:xfrm>
              <a:off x="6926008" y="2110649"/>
              <a:ext cx="2096232" cy="153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Els inversors</a:t>
            </a:r>
          </a:p>
        </p:txBody>
      </p:sp>
      <p:sp>
        <p:nvSpPr>
          <p:cNvPr id="47106" name="CuadroTexto 3"/>
          <p:cNvSpPr txBox="1">
            <a:spLocks noChangeArrowheads="1"/>
          </p:cNvSpPr>
          <p:nvPr/>
        </p:nvSpPr>
        <p:spPr bwMode="auto">
          <a:xfrm>
            <a:off x="125413" y="5838825"/>
            <a:ext cx="4606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solidFill>
                  <a:srgbClr val="404040"/>
                </a:solidFill>
                <a:latin typeface="Optima"/>
                <a:ea typeface="Optima"/>
                <a:cs typeface="Optima"/>
              </a:rPr>
              <a:t>Els inversors esperen un retorn !!!</a:t>
            </a:r>
          </a:p>
          <a:p>
            <a:r>
              <a:rPr lang="es-ES" sz="2400">
                <a:solidFill>
                  <a:srgbClr val="404040"/>
                </a:solidFill>
                <a:latin typeface="Optima"/>
                <a:ea typeface="Optima"/>
                <a:cs typeface="Optima"/>
              </a:rPr>
              <a:t>Se’ls ha de donar una sortida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125501" y="646581"/>
          <a:ext cx="8766691" cy="2086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358775" y="2871788"/>
            <a:ext cx="4205288" cy="72231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latin typeface="Optima"/>
                <a:cs typeface="Optima"/>
              </a:rPr>
              <a:t>Desenvolupament</a:t>
            </a:r>
            <a:r>
              <a:rPr lang="es-ES" dirty="0">
                <a:latin typeface="Optima"/>
                <a:cs typeface="Optima"/>
              </a:rPr>
              <a:t> de </a:t>
            </a:r>
            <a:r>
              <a:rPr lang="es-ES" dirty="0" err="1">
                <a:latin typeface="Optima"/>
                <a:cs typeface="Optima"/>
              </a:rPr>
              <a:t>producte</a:t>
            </a:r>
            <a:endParaRPr lang="es-ES" dirty="0">
              <a:latin typeface="Optima"/>
              <a:cs typeface="Optima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62213" y="3860800"/>
            <a:ext cx="4203700" cy="722313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latin typeface="Optima"/>
                <a:cs typeface="Optima"/>
              </a:rPr>
              <a:t>Desenvolupament</a:t>
            </a:r>
            <a:r>
              <a:rPr lang="es-ES" dirty="0">
                <a:latin typeface="Optima"/>
                <a:cs typeface="Optima"/>
              </a:rPr>
              <a:t> de </a:t>
            </a:r>
            <a:r>
              <a:rPr lang="es-ES" dirty="0" err="1">
                <a:latin typeface="Optima"/>
                <a:cs typeface="Optima"/>
              </a:rPr>
              <a:t>producte</a:t>
            </a:r>
            <a:r>
              <a:rPr lang="es-ES" dirty="0">
                <a:latin typeface="Optima"/>
                <a:cs typeface="Optima"/>
              </a:rPr>
              <a:t> i </a:t>
            </a:r>
            <a:r>
              <a:rPr lang="es-ES" dirty="0" err="1">
                <a:latin typeface="Optima"/>
                <a:cs typeface="Optima"/>
              </a:rPr>
              <a:t>primeres</a:t>
            </a:r>
            <a:r>
              <a:rPr lang="es-ES" dirty="0">
                <a:latin typeface="Optima"/>
                <a:cs typeface="Optima"/>
              </a:rPr>
              <a:t> vendes</a:t>
            </a:r>
            <a:endParaRPr lang="es-ES" dirty="0">
              <a:latin typeface="Optima"/>
              <a:cs typeface="Optima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64063" y="4878388"/>
            <a:ext cx="4205287" cy="72231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>
                <a:latin typeface="Optima"/>
                <a:cs typeface="Optima"/>
              </a:rPr>
              <a:t>Escalat</a:t>
            </a:r>
            <a:r>
              <a:rPr lang="es-ES" dirty="0">
                <a:latin typeface="Optima"/>
                <a:cs typeface="Optima"/>
              </a:rPr>
              <a:t> i </a:t>
            </a:r>
            <a:r>
              <a:rPr lang="es-ES" dirty="0" err="1">
                <a:latin typeface="Optima"/>
                <a:cs typeface="Optima"/>
              </a:rPr>
              <a:t>internacionalització</a:t>
            </a:r>
            <a:endParaRPr lang="es-ES" dirty="0">
              <a:latin typeface="Optima"/>
              <a:cs typeface="Optima"/>
            </a:endParaRPr>
          </a:p>
        </p:txBody>
      </p:sp>
      <p:sp>
        <p:nvSpPr>
          <p:cNvPr id="47111" name="CuadroTexto 9"/>
          <p:cNvSpPr txBox="1">
            <a:spLocks noChangeArrowheads="1"/>
          </p:cNvSpPr>
          <p:nvPr/>
        </p:nvSpPr>
        <p:spPr bwMode="auto">
          <a:xfrm>
            <a:off x="3386138" y="1079500"/>
            <a:ext cx="877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Optima"/>
                <a:ea typeface="Optima"/>
                <a:cs typeface="Optima"/>
              </a:rPr>
              <a:t>100 k€</a:t>
            </a:r>
          </a:p>
        </p:txBody>
      </p:sp>
      <p:sp>
        <p:nvSpPr>
          <p:cNvPr id="47112" name="CuadroTexto 10"/>
          <p:cNvSpPr txBox="1">
            <a:spLocks noChangeArrowheads="1"/>
          </p:cNvSpPr>
          <p:nvPr/>
        </p:nvSpPr>
        <p:spPr bwMode="auto">
          <a:xfrm>
            <a:off x="5664200" y="1079500"/>
            <a:ext cx="877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Optima"/>
                <a:ea typeface="Optima"/>
                <a:cs typeface="Optima"/>
              </a:rPr>
              <a:t>500 k€</a:t>
            </a:r>
          </a:p>
        </p:txBody>
      </p:sp>
      <p:sp>
        <p:nvSpPr>
          <p:cNvPr id="47113" name="CuadroTexto 11"/>
          <p:cNvSpPr txBox="1">
            <a:spLocks noChangeArrowheads="1"/>
          </p:cNvSpPr>
          <p:nvPr/>
        </p:nvSpPr>
        <p:spPr bwMode="auto">
          <a:xfrm>
            <a:off x="8016875" y="1079500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Optima"/>
                <a:ea typeface="Optima"/>
                <a:cs typeface="Optima"/>
              </a:rPr>
              <a:t>M€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 txBox="1">
            <a:spLocks/>
          </p:cNvSpPr>
          <p:nvPr/>
        </p:nvSpPr>
        <p:spPr bwMode="auto">
          <a:xfrm>
            <a:off x="107950" y="44450"/>
            <a:ext cx="74882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3600">
                <a:solidFill>
                  <a:srgbClr val="B18919"/>
                </a:solidFill>
                <a:latin typeface="Optima"/>
                <a:ea typeface="ＭＳ Ｐゴシック"/>
                <a:cs typeface="Optima"/>
              </a:rPr>
              <a:t>What have we achieved so far?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39492"/>
            <a:ext cx="91440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Optima"/>
                <a:cs typeface="Optima"/>
              </a:rPr>
              <a:t>Winner of </a:t>
            </a:r>
            <a:r>
              <a:rPr lang="en-US" sz="2400" dirty="0" err="1">
                <a:latin typeface="Optima"/>
                <a:cs typeface="Optima"/>
              </a:rPr>
              <a:t>Ecoemprenedor</a:t>
            </a:r>
            <a:r>
              <a:rPr lang="en-US" sz="2400" dirty="0">
                <a:latin typeface="Optima"/>
                <a:cs typeface="Optima"/>
              </a:rPr>
              <a:t> Prize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latin typeface="Optima"/>
              <a:cs typeface="Optima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Optima"/>
                <a:cs typeface="Optima"/>
              </a:rPr>
              <a:t>Production: 		set up of pilot line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Optima"/>
                <a:cs typeface="Optima"/>
              </a:rPr>
              <a:t>	</a:t>
            </a:r>
            <a:r>
              <a:rPr lang="en-US" sz="2400" dirty="0">
                <a:latin typeface="Optima"/>
                <a:cs typeface="Optima"/>
              </a:rPr>
              <a:t>	set up of a quality control system</a:t>
            </a:r>
          </a:p>
          <a:p>
            <a:pPr lvl="7" defTabSz="457200">
              <a:defRPr/>
            </a:pPr>
            <a:r>
              <a:rPr lang="en-US" sz="2400" dirty="0">
                <a:latin typeface="Optima"/>
                <a:cs typeface="Optima"/>
              </a:rPr>
              <a:t>	</a:t>
            </a:r>
            <a:endParaRPr lang="en-US" sz="2400" dirty="0">
              <a:latin typeface="Optima"/>
              <a:cs typeface="Optima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Optima"/>
                <a:cs typeface="Optima"/>
              </a:rPr>
              <a:t>Oxidation activity:	CO oxidation @ low temperature</a:t>
            </a:r>
          </a:p>
          <a:p>
            <a:pPr lvl="7" defTabSz="457200">
              <a:defRPr/>
            </a:pPr>
            <a:r>
              <a:rPr lang="en-US" sz="2400" dirty="0">
                <a:latin typeface="Optima"/>
                <a:cs typeface="Optima"/>
              </a:rPr>
              <a:t>	durability, 120 h @ 450 º C</a:t>
            </a:r>
          </a:p>
          <a:p>
            <a:pPr lvl="7" defTabSz="457200">
              <a:defRPr/>
            </a:pPr>
            <a:r>
              <a:rPr lang="en-US" sz="2400" dirty="0">
                <a:latin typeface="Optima"/>
                <a:cs typeface="Optima"/>
              </a:rPr>
              <a:t>	stability @ 700 º C</a:t>
            </a:r>
          </a:p>
          <a:p>
            <a:pPr lvl="7" defTabSz="457200">
              <a:defRPr/>
            </a:pPr>
            <a:endParaRPr lang="en-US" sz="2400" dirty="0">
              <a:latin typeface="Optima"/>
              <a:cs typeface="Optim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err="1">
                <a:latin typeface="Optima"/>
                <a:cs typeface="Optima"/>
              </a:rPr>
              <a:t>Caixa</a:t>
            </a:r>
            <a:r>
              <a:rPr lang="en-US" sz="2400" dirty="0">
                <a:latin typeface="Optima"/>
                <a:cs typeface="Optima"/>
              </a:rPr>
              <a:t> Capital </a:t>
            </a:r>
            <a:r>
              <a:rPr lang="en-US" sz="2400" dirty="0" err="1">
                <a:latin typeface="Optima"/>
                <a:cs typeface="Optima"/>
              </a:rPr>
              <a:t>Risc</a:t>
            </a:r>
            <a:r>
              <a:rPr lang="en-US" sz="2400" dirty="0">
                <a:latin typeface="Optima"/>
                <a:cs typeface="Optima"/>
              </a:rPr>
              <a:t>: Capita Micro</a:t>
            </a:r>
          </a:p>
        </p:txBody>
      </p:sp>
      <p:pic>
        <p:nvPicPr>
          <p:cNvPr id="49155" name="Imagen 5" descr="Ecoemprendedor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836613"/>
            <a:ext cx="28495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Imagen 6" descr="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149725"/>
            <a:ext cx="1270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Agrupar 15"/>
          <p:cNvGrpSpPr>
            <a:grpSpLocks/>
          </p:cNvGrpSpPr>
          <p:nvPr/>
        </p:nvGrpSpPr>
        <p:grpSpPr bwMode="auto">
          <a:xfrm>
            <a:off x="323850" y="5013325"/>
            <a:ext cx="8496300" cy="1368425"/>
            <a:chOff x="323528" y="5013176"/>
            <a:chExt cx="8496944" cy="1368152"/>
          </a:xfrm>
        </p:grpSpPr>
        <p:pic>
          <p:nvPicPr>
            <p:cNvPr id="49158" name="Imagen 4" descr="abc.jpe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0120" y="5833427"/>
              <a:ext cx="936104" cy="345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9" name="Imagen 7" descr="programacion-tve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95736" y="5517232"/>
              <a:ext cx="862693" cy="862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0" name="Imagen 8" descr="publico-500x333.png"/>
            <p:cNvPicPr>
              <a:picLocks noChangeAspect="1"/>
            </p:cNvPicPr>
            <p:nvPr/>
          </p:nvPicPr>
          <p:blipFill>
            <a:blip r:embed="rId6"/>
            <a:srcRect t="18961" b="25066"/>
            <a:stretch>
              <a:fillRect/>
            </a:stretch>
          </p:blipFill>
          <p:spPr bwMode="auto">
            <a:xfrm>
              <a:off x="3355151" y="5746690"/>
              <a:ext cx="1540947" cy="57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1" name="Imagen 9" descr="radio4_podcast.jpe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56584" y="5602674"/>
              <a:ext cx="778654" cy="778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2" name="Imagen 10" descr="Tv3_logo2005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696744" y="5674682"/>
              <a:ext cx="755576" cy="638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3" name="Imagen 11" descr="Captura de pantalla 2012-07-19 a les 17.58.35 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25774" y="5013176"/>
              <a:ext cx="2203528" cy="60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4" name="Imagen 12" descr="Captura de pantalla 2012-07-19 a les 17.59.18 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508104" y="5073045"/>
              <a:ext cx="3312368" cy="44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5" name="Imagen 14" descr="Captura de pantalla 2012-07-19 a les 18.00.15 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3528" y="5015851"/>
              <a:ext cx="2483768" cy="501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magen 1" descr="Captura de pantalla 2012-10-24 a les 17.52.37 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98438"/>
            <a:ext cx="6753225" cy="665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Agrupar 27"/>
          <p:cNvGrpSpPr>
            <a:grpSpLocks/>
          </p:cNvGrpSpPr>
          <p:nvPr/>
        </p:nvGrpSpPr>
        <p:grpSpPr bwMode="auto">
          <a:xfrm>
            <a:off x="506413" y="642938"/>
            <a:ext cx="8010525" cy="1484312"/>
            <a:chOff x="376882" y="542275"/>
            <a:chExt cx="8009613" cy="1484495"/>
          </a:xfrm>
        </p:grpSpPr>
        <p:pic>
          <p:nvPicPr>
            <p:cNvPr id="16394" name="Imagen 16" descr="knight-rider-knight-foundation.jpe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02000" y="542275"/>
              <a:ext cx="1484495" cy="1484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CuadroTexto 18"/>
            <p:cNvSpPr txBox="1"/>
            <p:nvPr/>
          </p:nvSpPr>
          <p:spPr>
            <a:xfrm>
              <a:off x="2761036" y="1007469"/>
              <a:ext cx="3287338" cy="5541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000" dirty="0" err="1">
                  <a:latin typeface="Optima"/>
                  <a:cs typeface="Optima"/>
                </a:rPr>
                <a:t>Millorar</a:t>
              </a:r>
              <a:r>
                <a:rPr lang="es-ES" sz="3000" dirty="0">
                  <a:latin typeface="Optima"/>
                  <a:cs typeface="Optima"/>
                </a:rPr>
                <a:t> la </a:t>
              </a:r>
              <a:r>
                <a:rPr lang="es-ES" sz="3000" dirty="0" err="1">
                  <a:latin typeface="Optima"/>
                  <a:cs typeface="Optima"/>
                </a:rPr>
                <a:t>societat</a:t>
              </a:r>
              <a:endParaRPr lang="es-ES" sz="3000" dirty="0">
                <a:latin typeface="Optima"/>
                <a:cs typeface="Optima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376882" y="1007523"/>
              <a:ext cx="2087876" cy="5539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3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Optima"/>
                  <a:cs typeface="Optima"/>
                </a:rPr>
                <a:t>Fundacions</a:t>
              </a:r>
              <a:endParaRPr lang="es-ES_tradnl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tima"/>
                <a:cs typeface="Optima"/>
              </a:endParaRPr>
            </a:p>
          </p:txBody>
        </p:sp>
      </p:grpSp>
      <p:grpSp>
        <p:nvGrpSpPr>
          <p:cNvPr id="16386" name="Agrupar 31"/>
          <p:cNvGrpSpPr>
            <a:grpSpLocks/>
          </p:cNvGrpSpPr>
          <p:nvPr/>
        </p:nvGrpSpPr>
        <p:grpSpPr bwMode="auto">
          <a:xfrm>
            <a:off x="665163" y="4749800"/>
            <a:ext cx="7851775" cy="1590675"/>
            <a:chOff x="704132" y="4777019"/>
            <a:chExt cx="7851395" cy="1590961"/>
          </a:xfrm>
        </p:grpSpPr>
        <p:pic>
          <p:nvPicPr>
            <p:cNvPr id="16391" name="Imagen 19" descr="cyberdyne-systems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566" y="4777019"/>
              <a:ext cx="1590961" cy="159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CuadroTexto 21"/>
            <p:cNvSpPr txBox="1"/>
            <p:nvPr/>
          </p:nvSpPr>
          <p:spPr>
            <a:xfrm>
              <a:off x="2969384" y="5313690"/>
              <a:ext cx="3049440" cy="55413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000" dirty="0" err="1">
                  <a:latin typeface="Optima"/>
                  <a:cs typeface="Optima"/>
                </a:rPr>
                <a:t>Obtenir</a:t>
              </a:r>
              <a:r>
                <a:rPr lang="es-ES" sz="3000" dirty="0">
                  <a:latin typeface="Optima"/>
                  <a:cs typeface="Optima"/>
                </a:rPr>
                <a:t> </a:t>
              </a:r>
              <a:r>
                <a:rPr lang="es-ES" sz="3000" dirty="0" err="1">
                  <a:latin typeface="Optima"/>
                  <a:cs typeface="Optima"/>
                </a:rPr>
                <a:t>beneficis</a:t>
              </a:r>
              <a:endParaRPr lang="es-ES" sz="3000" dirty="0">
                <a:latin typeface="Optima"/>
                <a:cs typeface="Optima"/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704132" y="5313984"/>
              <a:ext cx="1723537" cy="5539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3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Optima"/>
                  <a:cs typeface="Optima"/>
                </a:rPr>
                <a:t>Empreses</a:t>
              </a:r>
              <a:endParaRPr lang="es-ES_tradnl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tima"/>
                <a:cs typeface="Optima"/>
              </a:endParaRPr>
            </a:p>
          </p:txBody>
        </p:sp>
      </p:grpSp>
      <p:grpSp>
        <p:nvGrpSpPr>
          <p:cNvPr id="16387" name="Agrupar 30"/>
          <p:cNvGrpSpPr>
            <a:grpSpLocks/>
          </p:cNvGrpSpPr>
          <p:nvPr/>
        </p:nvGrpSpPr>
        <p:grpSpPr bwMode="auto">
          <a:xfrm>
            <a:off x="531813" y="2665413"/>
            <a:ext cx="7985125" cy="1533525"/>
            <a:chOff x="584493" y="2512222"/>
            <a:chExt cx="7984202" cy="1533150"/>
          </a:xfrm>
        </p:grpSpPr>
        <p:pic>
          <p:nvPicPr>
            <p:cNvPr id="16388" name="Imagen 26" descr="upc1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64566" y="2512222"/>
              <a:ext cx="1604129" cy="153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CuadroTexto 28"/>
            <p:cNvSpPr txBox="1"/>
            <p:nvPr/>
          </p:nvSpPr>
          <p:spPr>
            <a:xfrm>
              <a:off x="2970229" y="3001052"/>
              <a:ext cx="3814322" cy="55390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000" dirty="0" err="1">
                  <a:latin typeface="Optima"/>
                  <a:cs typeface="Optima"/>
                </a:rPr>
                <a:t>Coneixement</a:t>
              </a:r>
              <a:r>
                <a:rPr lang="es-ES" sz="3000" dirty="0">
                  <a:latin typeface="Optima"/>
                  <a:cs typeface="Optima"/>
                </a:rPr>
                <a:t>, recerca</a:t>
              </a:r>
              <a:endParaRPr lang="es-ES" sz="3000" dirty="0">
                <a:latin typeface="Optima"/>
                <a:cs typeface="Optima"/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584493" y="3000380"/>
              <a:ext cx="2118648" cy="55399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30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Optima"/>
                  <a:cs typeface="Optima"/>
                </a:rPr>
                <a:t>Universitats</a:t>
              </a:r>
              <a:endParaRPr lang="es-ES_tradnl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tima"/>
                <a:cs typeface="Optim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Marcador de contenido 2"/>
          <p:cNvSpPr>
            <a:spLocks noGrp="1"/>
          </p:cNvSpPr>
          <p:nvPr>
            <p:ph idx="1"/>
          </p:nvPr>
        </p:nvSpPr>
        <p:spPr>
          <a:xfrm>
            <a:off x="57150" y="1019175"/>
            <a:ext cx="8874125" cy="5445125"/>
          </a:xfrm>
        </p:spPr>
        <p:txBody>
          <a:bodyPr/>
          <a:lstStyle/>
          <a:p>
            <a:r>
              <a:rPr lang="ca-ES" sz="2200" smtClean="0">
                <a:solidFill>
                  <a:srgbClr val="B18919"/>
                </a:solidFill>
                <a:ea typeface="ＭＳ Ｐゴシック"/>
                <a:cs typeface="ＭＳ Ｐゴシック"/>
              </a:rPr>
              <a:t>Crear una spinoff permet donar un retorn als resultats de la vostra recerca</a:t>
            </a:r>
          </a:p>
          <a:p>
            <a:endParaRPr lang="ca-ES" sz="2200" smtClean="0">
              <a:solidFill>
                <a:srgbClr val="B18919"/>
              </a:solidFill>
              <a:ea typeface="ＭＳ Ｐゴシック"/>
              <a:cs typeface="ＭＳ Ｐゴシック"/>
            </a:endParaRPr>
          </a:p>
          <a:p>
            <a:r>
              <a:rPr lang="ca-ES" sz="2200" smtClean="0">
                <a:solidFill>
                  <a:srgbClr val="B18919"/>
                </a:solidFill>
                <a:ea typeface="ＭＳ Ｐゴシック"/>
                <a:cs typeface="ＭＳ Ｐゴシック"/>
              </a:rPr>
              <a:t>Prepareu-vos per treballar</a:t>
            </a:r>
          </a:p>
          <a:p>
            <a:endParaRPr lang="ca-ES" sz="2200" smtClean="0">
              <a:solidFill>
                <a:srgbClr val="B18919"/>
              </a:solidFill>
              <a:ea typeface="ＭＳ Ｐゴシック"/>
              <a:cs typeface="ＭＳ Ｐゴシック"/>
            </a:endParaRPr>
          </a:p>
          <a:p>
            <a:r>
              <a:rPr lang="ca-ES" sz="2200" smtClean="0">
                <a:solidFill>
                  <a:srgbClr val="B18919"/>
                </a:solidFill>
                <a:ea typeface="ＭＳ Ｐゴシック"/>
                <a:cs typeface="ＭＳ Ｐゴシック"/>
              </a:rPr>
              <a:t>Rodegeu-vos d’un equip excel·lent</a:t>
            </a:r>
          </a:p>
          <a:p>
            <a:endParaRPr lang="ca-ES" sz="2200" smtClean="0">
              <a:solidFill>
                <a:srgbClr val="B18919"/>
              </a:solidFill>
              <a:ea typeface="ＭＳ Ｐゴシック"/>
              <a:cs typeface="ＭＳ Ｐゴシック"/>
            </a:endParaRPr>
          </a:p>
          <a:p>
            <a:r>
              <a:rPr lang="ca-ES" sz="2200" smtClean="0">
                <a:solidFill>
                  <a:srgbClr val="B18919"/>
                </a:solidFill>
                <a:ea typeface="ＭＳ Ｐゴシック"/>
                <a:cs typeface="ＭＳ Ｐゴシック"/>
              </a:rPr>
              <a:t>Sigueu ambiciosos en els objectius però realistes amb els inversors, els hi demanareu calés ...</a:t>
            </a:r>
          </a:p>
          <a:p>
            <a:endParaRPr lang="ca-ES" sz="2200" smtClean="0">
              <a:solidFill>
                <a:srgbClr val="B18919"/>
              </a:solidFill>
              <a:ea typeface="ＭＳ Ｐゴシック"/>
              <a:cs typeface="ＭＳ Ｐゴシック"/>
            </a:endParaRPr>
          </a:p>
          <a:p>
            <a:r>
              <a:rPr lang="ca-ES" sz="2200" smtClean="0">
                <a:solidFill>
                  <a:srgbClr val="B18919"/>
                </a:solidFill>
                <a:ea typeface="ＭＳ Ｐゴシック"/>
                <a:cs typeface="ＭＳ Ｐゴシック"/>
              </a:rPr>
              <a:t>Disfruteu i apreneu en aquesta aventura …</a:t>
            </a:r>
            <a:r>
              <a:rPr lang="ca-ES" sz="2400" smtClean="0"/>
              <a:t> </a:t>
            </a:r>
            <a:r>
              <a:rPr lang="ca-ES" sz="1100" smtClean="0"/>
              <a:t>to boldly go where no man has gone before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Agraïments</a:t>
            </a:r>
          </a:p>
        </p:txBody>
      </p:sp>
      <p:pic>
        <p:nvPicPr>
          <p:cNvPr id="52226" name="Imagen 5" descr="bcnactiv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163638"/>
            <a:ext cx="25558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Imagen 8" descr="e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" y="2940050"/>
            <a:ext cx="22129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Imagen 11" descr="header_head_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063" y="4767263"/>
            <a:ext cx="15875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Imagen 14" descr="logoempren_web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773113"/>
            <a:ext cx="347662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Imagen 17" descr="logo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2775" y="4767263"/>
            <a:ext cx="1757363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Imagen 18" descr="logo CRnE redondo copia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6600" y="2727325"/>
            <a:ext cx="13557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44638"/>
            <a:ext cx="8686800" cy="518795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3200" dirty="0" err="1">
                <a:solidFill>
                  <a:srgbClr val="B18919"/>
                </a:solidFill>
                <a:ea typeface="ＭＳ Ｐゴシック" charset="0"/>
              </a:rPr>
              <a:t>Gràcies</a:t>
            </a:r>
            <a:r>
              <a:rPr lang="es-ES" sz="3200" dirty="0">
                <a:solidFill>
                  <a:srgbClr val="B18919"/>
                </a:solidFill>
                <a:ea typeface="ＭＳ Ｐゴシック" charset="0"/>
              </a:rPr>
              <a:t> per la </a:t>
            </a:r>
            <a:r>
              <a:rPr lang="es-ES" sz="3200" dirty="0" err="1">
                <a:solidFill>
                  <a:srgbClr val="B18919"/>
                </a:solidFill>
                <a:ea typeface="ＭＳ Ｐゴシック" charset="0"/>
              </a:rPr>
              <a:t>vostra</a:t>
            </a:r>
            <a:r>
              <a:rPr lang="es-ES" sz="3200" dirty="0">
                <a:solidFill>
                  <a:srgbClr val="B18919"/>
                </a:solidFill>
                <a:ea typeface="ＭＳ Ｐゴシック" charset="0"/>
              </a:rPr>
              <a:t> </a:t>
            </a:r>
            <a:r>
              <a:rPr lang="es-ES" sz="3200" dirty="0" err="1">
                <a:solidFill>
                  <a:srgbClr val="B18919"/>
                </a:solidFill>
                <a:ea typeface="ＭＳ Ｐゴシック" charset="0"/>
              </a:rPr>
              <a:t>atenció</a:t>
            </a:r>
            <a:r>
              <a:rPr lang="es-ES" sz="3200" dirty="0">
                <a:solidFill>
                  <a:srgbClr val="B18919"/>
                </a:solidFill>
                <a:ea typeface="ＭＳ Ｐゴシック" charset="0"/>
              </a:rPr>
              <a:t>.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" sz="3200" dirty="0">
              <a:solidFill>
                <a:srgbClr val="B18919"/>
              </a:solidFill>
              <a:ea typeface="ＭＳ Ｐゴシック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" sz="3200" dirty="0">
              <a:solidFill>
                <a:srgbClr val="B18919"/>
              </a:solidFill>
              <a:ea typeface="ＭＳ Ｐゴシック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s-ES" sz="3200" dirty="0" err="1">
                <a:solidFill>
                  <a:srgbClr val="B18919"/>
                </a:solidFill>
                <a:ea typeface="ＭＳ Ｐゴシック" charset="0"/>
              </a:rPr>
              <a:t>Preguntes,questions</a:t>
            </a:r>
            <a:r>
              <a:rPr lang="es-ES" sz="3200" dirty="0">
                <a:solidFill>
                  <a:srgbClr val="B18919"/>
                </a:solidFill>
                <a:ea typeface="ＭＳ Ｐゴシック" charset="0"/>
              </a:rPr>
              <a:t>, </a:t>
            </a:r>
            <a:r>
              <a:rPr lang="es-ES" sz="3200" dirty="0" err="1">
                <a:solidFill>
                  <a:srgbClr val="B18919"/>
                </a:solidFill>
                <a:ea typeface="ＭＳ Ｐゴシック" charset="0"/>
              </a:rPr>
              <a:t>comentaris</a:t>
            </a:r>
            <a:r>
              <a:rPr lang="es-ES" sz="3200" dirty="0">
                <a:solidFill>
                  <a:srgbClr val="B18919"/>
                </a:solidFill>
                <a:ea typeface="ＭＳ Ｐゴシック" charset="0"/>
              </a:rPr>
              <a:t> o </a:t>
            </a:r>
            <a:r>
              <a:rPr lang="es-ES" sz="3200" dirty="0" err="1">
                <a:solidFill>
                  <a:srgbClr val="B18919"/>
                </a:solidFill>
                <a:ea typeface="ＭＳ Ｐゴシック" charset="0"/>
              </a:rPr>
              <a:t>reflexions</a:t>
            </a:r>
            <a:r>
              <a:rPr lang="es-ES" sz="3200" dirty="0">
                <a:solidFill>
                  <a:srgbClr val="B18919"/>
                </a:solidFill>
                <a:ea typeface="ＭＳ Ｐゴシック" charset="0"/>
              </a:rPr>
              <a:t>?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algn="r" fontAlgn="auto">
              <a:spcAft>
                <a:spcPts val="0"/>
              </a:spcAft>
              <a:buFont typeface="Arial"/>
              <a:buNone/>
              <a:defRPr/>
            </a:pPr>
            <a:r>
              <a:rPr lang="es-ES" sz="1400" dirty="0" err="1">
                <a:solidFill>
                  <a:srgbClr val="262626"/>
                </a:solidFill>
                <a:ea typeface="+mn-ea"/>
              </a:rPr>
              <a:t>www.nanomaterialsaplicats.com</a:t>
            </a:r>
            <a:endParaRPr lang="es-ES" sz="1400" dirty="0">
              <a:solidFill>
                <a:srgbClr val="262626"/>
              </a:solidFill>
              <a:ea typeface="+mn-ea"/>
            </a:endParaRPr>
          </a:p>
          <a:p>
            <a:pPr marL="0" indent="0" algn="r" fontAlgn="auto">
              <a:spcAft>
                <a:spcPts val="0"/>
              </a:spcAft>
              <a:buFont typeface="Arial"/>
              <a:buNone/>
              <a:defRPr/>
            </a:pPr>
            <a:r>
              <a:rPr lang="es-ES" sz="1400" dirty="0">
                <a:solidFill>
                  <a:srgbClr val="262626"/>
                </a:solidFill>
                <a:ea typeface="+mn-ea"/>
              </a:rPr>
              <a:t>
</a:t>
            </a:r>
            <a:r>
              <a:rPr lang="es-ES" sz="1400" dirty="0" err="1">
                <a:solidFill>
                  <a:srgbClr val="262626"/>
                </a:solidFill>
                <a:ea typeface="+mn-ea"/>
              </a:rPr>
              <a:t>www.goldemar.com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algn="r"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
</a:t>
            </a:r>
            <a:endParaRPr lang="es-ES" sz="1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marL="0" indent="0" algn="r" fontAlgn="auto">
              <a:spcAft>
                <a:spcPts val="0"/>
              </a:spcAft>
              <a:buFont typeface="Arial"/>
              <a:buNone/>
              <a:defRPr/>
            </a:pP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ernest.mendoza@upc.edu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8" descr="3648380270_6cfb10fdfb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2781300"/>
            <a:ext cx="36512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Imagen 14" descr="buying-online-tips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850" y="277495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Imagen 35" descr="eb0a31ee200d267a0067200e37494a1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2550" y="1000125"/>
            <a:ext cx="36036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lecha curvada hacia abajo 36"/>
          <p:cNvSpPr/>
          <p:nvPr/>
        </p:nvSpPr>
        <p:spPr>
          <a:xfrm>
            <a:off x="3165475" y="1730375"/>
            <a:ext cx="2779713" cy="985838"/>
          </a:xfrm>
          <a:prstGeom prst="curvedDownArrow">
            <a:avLst>
              <a:gd name="adj1" fmla="val 20526"/>
              <a:gd name="adj2" fmla="val 50000"/>
              <a:gd name="adj3" fmla="val 31818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25" y="28575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dirty="0" smtClean="0">
                <a:solidFill>
                  <a:schemeClr val="accent3"/>
                </a:solidFill>
                <a:ea typeface="+mj-ea"/>
              </a:rPr>
              <a:t>La </a:t>
            </a:r>
            <a:r>
              <a:rPr lang="es-ES" sz="3600" dirty="0" err="1" smtClean="0">
                <a:solidFill>
                  <a:schemeClr val="accent3"/>
                </a:solidFill>
                <a:ea typeface="+mj-ea"/>
              </a:rPr>
              <a:t>nostra</a:t>
            </a:r>
            <a:r>
              <a:rPr lang="es-ES" sz="3600" dirty="0" smtClean="0">
                <a:solidFill>
                  <a:schemeClr val="accent3"/>
                </a:solidFill>
                <a:ea typeface="+mj-ea"/>
              </a:rPr>
              <a:t> </a:t>
            </a:r>
            <a:r>
              <a:rPr lang="es-ES" sz="3600" dirty="0" err="1" smtClean="0">
                <a:solidFill>
                  <a:schemeClr val="accent3"/>
                </a:solidFill>
                <a:ea typeface="+mj-ea"/>
              </a:rPr>
              <a:t>experiència</a:t>
            </a:r>
            <a:r>
              <a:rPr lang="es-ES" sz="3600" dirty="0" smtClean="0">
                <a:solidFill>
                  <a:schemeClr val="accent3"/>
                </a:solidFill>
                <a:ea typeface="+mj-ea"/>
              </a:rPr>
              <a:t> … Goldemar </a:t>
            </a:r>
            <a:r>
              <a:rPr lang="es-ES" sz="3600" dirty="0" err="1" smtClean="0">
                <a:solidFill>
                  <a:schemeClr val="accent3"/>
                </a:solidFill>
                <a:ea typeface="+mj-ea"/>
              </a:rPr>
              <a:t>Solutions</a:t>
            </a:r>
            <a:endParaRPr lang="es-ES" sz="3600" dirty="0">
              <a:solidFill>
                <a:schemeClr val="accent3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99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3"/>
                </a:solidFill>
                <a:ea typeface="+mj-ea"/>
              </a:rPr>
              <a:t>La idea / </a:t>
            </a:r>
            <a:r>
              <a:rPr lang="ca-ES" dirty="0" smtClean="0">
                <a:solidFill>
                  <a:schemeClr val="accent3"/>
                </a:solidFill>
                <a:ea typeface="+mj-ea"/>
              </a:rPr>
              <a:t>tecnologia</a:t>
            </a:r>
            <a:endParaRPr lang="ca-ES" dirty="0">
              <a:solidFill>
                <a:schemeClr val="accent3"/>
              </a:solidFill>
              <a:ea typeface="+mj-ea"/>
            </a:endParaRPr>
          </a:p>
        </p:txBody>
      </p:sp>
      <p:pic>
        <p:nvPicPr>
          <p:cNvPr id="24578" name="Imagen 3" descr="Captura de pantalla 2012-10-22 a les 12.12.04 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300" y="725488"/>
            <a:ext cx="5121275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155575" y="6384925"/>
            <a:ext cx="6607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Investigador Ramón y Cajal a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l’Institut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Català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de Nanotecnologia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Optima"/>
              <a:cs typeface="Optima"/>
            </a:endParaRPr>
          </a:p>
        </p:txBody>
      </p:sp>
      <p:pic>
        <p:nvPicPr>
          <p:cNvPr id="24580" name="Imagen 5" descr="Captura de pantalla 2012-10-22 a les 12.21.14 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0863" y="725488"/>
            <a:ext cx="17399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2006 </a:t>
            </a:r>
            <a:r>
              <a:rPr lang="es-ES" sz="2600" smtClean="0">
                <a:latin typeface="Wingdings" pitchFamily="2" charset="2"/>
                <a:sym typeface="Wingdings" pitchFamily="2" charset="2"/>
              </a:rPr>
              <a:t>	</a:t>
            </a:r>
            <a:r>
              <a:rPr lang="es-ES" b="1" smtClean="0">
                <a:sym typeface="Wingdings" pitchFamily="2" charset="2"/>
              </a:rPr>
              <a:t>2008</a:t>
            </a:r>
            <a:endParaRPr lang="es-ES" b="1" smtClean="0"/>
          </a:p>
        </p:txBody>
      </p:sp>
      <p:pic>
        <p:nvPicPr>
          <p:cNvPr id="25602" name="Imagen 4" descr="Captura de pantalla 2012-10-22 a les 12.26.17 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8538"/>
            <a:ext cx="9144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uadroTexto 5"/>
          <p:cNvSpPr txBox="1">
            <a:spLocks noChangeArrowheads="1"/>
          </p:cNvSpPr>
          <p:nvPr/>
        </p:nvSpPr>
        <p:spPr bwMode="auto">
          <a:xfrm>
            <a:off x="958850" y="5694363"/>
            <a:ext cx="7327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>
                <a:latin typeface="Optima"/>
                <a:ea typeface="Optima"/>
                <a:cs typeface="Optima"/>
              </a:rPr>
              <a:t>Estudi de l’activitat catalítica. En col·laboració amb l’ITQ de València</a:t>
            </a:r>
          </a:p>
          <a:p>
            <a:pPr marL="285750" indent="-285750">
              <a:buFont typeface="Arial" charset="0"/>
              <a:buChar char="•"/>
            </a:pPr>
            <a:endParaRPr lang="es-ES">
              <a:latin typeface="Optima"/>
              <a:ea typeface="Optima"/>
              <a:cs typeface="Optima"/>
            </a:endParaRPr>
          </a:p>
          <a:p>
            <a:pPr marL="285750" indent="-285750">
              <a:buFont typeface="Arial" charset="0"/>
              <a:buChar char="•"/>
            </a:pPr>
            <a:r>
              <a:rPr lang="es-ES">
                <a:latin typeface="Optima"/>
                <a:ea typeface="Optima"/>
                <a:cs typeface="Optima"/>
              </a:rPr>
              <a:t>Projecte VALTEC ACC10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792163"/>
          </a:xfrm>
        </p:spPr>
        <p:txBody>
          <a:bodyPr/>
          <a:lstStyle/>
          <a:p>
            <a:r>
              <a:rPr lang="es-ES_tradnl" smtClean="0"/>
              <a:t>Catàlisi</a:t>
            </a:r>
          </a:p>
        </p:txBody>
      </p:sp>
      <p:sp>
        <p:nvSpPr>
          <p:cNvPr id="26626" name="Rectángulo 3"/>
          <p:cNvSpPr>
            <a:spLocks noChangeArrowheads="1"/>
          </p:cNvSpPr>
          <p:nvPr/>
        </p:nvSpPr>
        <p:spPr bwMode="auto">
          <a:xfrm>
            <a:off x="304800" y="750888"/>
            <a:ext cx="853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rgbClr val="595959"/>
                </a:solidFill>
                <a:latin typeface="Optima"/>
                <a:ea typeface="Optima"/>
                <a:cs typeface="Optima"/>
              </a:rPr>
              <a:t>Un catalitzador accelera una reacció química i permet que reaccions que no tindrien lloc o que serien energèticament / econòmicament inviables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149225" y="4583113"/>
            <a:ext cx="88566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600">
              <a:solidFill>
                <a:srgbClr val="595959"/>
              </a:solidFill>
              <a:latin typeface="Optima"/>
              <a:ea typeface="Optima"/>
              <a:cs typeface="Optima"/>
            </a:endParaRPr>
          </a:p>
          <a:p>
            <a:r>
              <a:rPr lang="es-ES_tradnl" sz="1600">
                <a:solidFill>
                  <a:srgbClr val="595959"/>
                </a:solidFill>
                <a:latin typeface="Optima"/>
                <a:ea typeface="Optima"/>
                <a:cs typeface="Optima"/>
              </a:rPr>
              <a:t>Un 85 – 90 % dels productes químics es fabriquen amb processos catalítics:</a:t>
            </a:r>
          </a:p>
          <a:p>
            <a:endParaRPr lang="es-ES_tradnl" sz="1600">
              <a:solidFill>
                <a:srgbClr val="595959"/>
              </a:solidFill>
              <a:latin typeface="Optima"/>
              <a:ea typeface="Optima"/>
              <a:cs typeface="Optima"/>
            </a:endParaRPr>
          </a:p>
          <a:p>
            <a:r>
              <a:rPr lang="es-ES_tradnl" sz="1600">
                <a:solidFill>
                  <a:srgbClr val="595959"/>
                </a:solidFill>
                <a:latin typeface="Optima"/>
                <a:ea typeface="Optima"/>
                <a:cs typeface="Optima"/>
              </a:rPr>
              <a:t>	- Producció de combustibles</a:t>
            </a:r>
          </a:p>
          <a:p>
            <a:endParaRPr lang="es-ES_tradnl" sz="1600">
              <a:solidFill>
                <a:srgbClr val="595959"/>
              </a:solidFill>
              <a:latin typeface="Optima"/>
              <a:ea typeface="Optima"/>
              <a:cs typeface="Optima"/>
            </a:endParaRPr>
          </a:p>
          <a:p>
            <a:r>
              <a:rPr lang="es-ES_tradnl" sz="1600">
                <a:solidFill>
                  <a:srgbClr val="595959"/>
                </a:solidFill>
                <a:latin typeface="Optima"/>
                <a:ea typeface="Optima"/>
                <a:cs typeface="Optima"/>
              </a:rPr>
              <a:t>	- Síntesi de productes químics</a:t>
            </a:r>
          </a:p>
          <a:p>
            <a:endParaRPr lang="es-ES_tradnl" sz="1600">
              <a:solidFill>
                <a:srgbClr val="595959"/>
              </a:solidFill>
              <a:latin typeface="Optima"/>
              <a:ea typeface="Optima"/>
              <a:cs typeface="Optima"/>
            </a:endParaRPr>
          </a:p>
          <a:p>
            <a:r>
              <a:rPr lang="es-ES_tradnl" sz="1600">
                <a:solidFill>
                  <a:srgbClr val="595959"/>
                </a:solidFill>
                <a:latin typeface="Optima"/>
                <a:ea typeface="Optima"/>
                <a:cs typeface="Optima"/>
              </a:rPr>
              <a:t>	- Disminució de la contaminació: eliminant productes no dessitjats o eliminant contaminants  </a:t>
            </a:r>
          </a:p>
        </p:txBody>
      </p:sp>
      <p:pic>
        <p:nvPicPr>
          <p:cNvPr id="26628" name="Imagen 5" descr="Screen shot 2010-04-16 at 11.16.50 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75" y="1417638"/>
            <a:ext cx="4162425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0"/>
            <a:ext cx="8001000" cy="792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err="1" smtClean="0">
                <a:solidFill>
                  <a:schemeClr val="accent3"/>
                </a:solidFill>
                <a:ea typeface="+mj-ea"/>
              </a:rPr>
              <a:t>Exemple</a:t>
            </a:r>
            <a:r>
              <a:rPr lang="es-ES_tradnl" dirty="0" smtClean="0">
                <a:solidFill>
                  <a:schemeClr val="accent3"/>
                </a:solidFill>
                <a:ea typeface="+mj-ea"/>
              </a:rPr>
              <a:t>: el </a:t>
            </a:r>
            <a:r>
              <a:rPr lang="es-ES_tradnl" dirty="0" err="1" smtClean="0">
                <a:solidFill>
                  <a:schemeClr val="accent3"/>
                </a:solidFill>
                <a:ea typeface="+mj-ea"/>
              </a:rPr>
              <a:t>procès</a:t>
            </a:r>
            <a:r>
              <a:rPr lang="es-ES_tradnl" dirty="0" smtClean="0">
                <a:solidFill>
                  <a:schemeClr val="accent3"/>
                </a:solidFill>
                <a:ea typeface="+mj-ea"/>
              </a:rPr>
              <a:t> Haber de </a:t>
            </a:r>
            <a:r>
              <a:rPr lang="es-ES_tradnl" dirty="0" err="1" smtClean="0">
                <a:solidFill>
                  <a:schemeClr val="accent3"/>
                </a:solidFill>
                <a:ea typeface="+mj-ea"/>
              </a:rPr>
              <a:t>síntesi</a:t>
            </a:r>
            <a:r>
              <a:rPr lang="es-ES_tradnl" dirty="0" smtClean="0">
                <a:solidFill>
                  <a:schemeClr val="accent3"/>
                </a:solidFill>
                <a:ea typeface="+mj-ea"/>
              </a:rPr>
              <a:t> </a:t>
            </a:r>
            <a:r>
              <a:rPr lang="es-ES_tradnl" dirty="0" err="1" smtClean="0">
                <a:solidFill>
                  <a:schemeClr val="accent3"/>
                </a:solidFill>
                <a:ea typeface="+mj-ea"/>
              </a:rPr>
              <a:t>d’amoniac</a:t>
            </a:r>
            <a:endParaRPr lang="es-ES_tradnl" dirty="0">
              <a:solidFill>
                <a:schemeClr val="accent3"/>
              </a:solidFill>
              <a:ea typeface="+mj-e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06400" y="914400"/>
            <a:ext cx="8763000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Desenvolupat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a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Alemanya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per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Fritz Haber al 1909. Va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rebrer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el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Premi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Nobel al 1918.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Es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produeixen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100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milions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de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tones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de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fertilitzants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utilitzant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aquest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procés</a:t>
            </a: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Optima"/>
              <a:cs typeface="Optim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Optima"/>
              <a:cs typeface="Optim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Abans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d’aquest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mètode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els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nitrats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s’obtenien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,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majoritàriament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,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dels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</a:t>
            </a:r>
            <a:r>
              <a:rPr lang="es-ES_tradn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dipòsits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Optima"/>
                <a:cs typeface="Optima"/>
              </a:rPr>
              <a:t> de guano </a:t>
            </a: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Optima"/>
              <a:cs typeface="Optima"/>
            </a:endParaRPr>
          </a:p>
        </p:txBody>
      </p:sp>
      <p:pic>
        <p:nvPicPr>
          <p:cNvPr id="5" name="Imagen 4" descr="worldpopgrowth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3925" y="2628900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363538" y="5707063"/>
            <a:ext cx="85979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>
                <a:solidFill>
                  <a:srgbClr val="595959"/>
                </a:solidFill>
                <a:latin typeface="Optima"/>
                <a:ea typeface="Optima"/>
                <a:cs typeface="Optima"/>
              </a:rPr>
              <a:t> Els fertilitzant obtinguts mitjançant el mètode de Haber han contribuit de manera clara a l’augment de la població mundial. També va fer possible que Alemanya continués amb la 1</a:t>
            </a:r>
            <a:r>
              <a:rPr lang="es-ES_tradnl" baseline="30000">
                <a:solidFill>
                  <a:srgbClr val="595959"/>
                </a:solidFill>
                <a:latin typeface="Optima"/>
                <a:ea typeface="Optima"/>
                <a:cs typeface="Optima"/>
              </a:rPr>
              <a:t>era</a:t>
            </a:r>
            <a:r>
              <a:rPr lang="es-ES_tradnl">
                <a:solidFill>
                  <a:srgbClr val="595959"/>
                </a:solidFill>
                <a:latin typeface="Optima"/>
                <a:ea typeface="Optima"/>
                <a:cs typeface="Optima"/>
              </a:rPr>
              <a:t> Guerra Mundial i anés a la 2</a:t>
            </a:r>
            <a:r>
              <a:rPr lang="es-ES_tradnl" baseline="30000">
                <a:solidFill>
                  <a:srgbClr val="595959"/>
                </a:solidFill>
                <a:latin typeface="Optima"/>
                <a:ea typeface="Optima"/>
                <a:cs typeface="Optima"/>
              </a:rPr>
              <a:t>ona</a:t>
            </a:r>
            <a:r>
              <a:rPr lang="es-ES_tradnl">
                <a:solidFill>
                  <a:srgbClr val="595959"/>
                </a:solidFill>
                <a:latin typeface="Optima"/>
                <a:ea typeface="Optima"/>
                <a:cs typeface="Optima"/>
              </a:rPr>
              <a:t> Guerra Mundial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698</Words>
  <Application>Microsoft Macintosh PowerPoint</Application>
  <PresentationFormat>Presentación en pantalla (4:3)</PresentationFormat>
  <Paragraphs>191</Paragraphs>
  <Slides>32</Slides>
  <Notes>2</Notes>
  <HiddenSlides>0</HiddenSlides>
  <MMClips>1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Plantilla de disseny</vt:lpstr>
      </vt:variant>
      <vt:variant>
        <vt:i4>12</vt:i4>
      </vt:variant>
      <vt:variant>
        <vt:lpstr>Títols de les diapositives</vt:lpstr>
      </vt:variant>
      <vt:variant>
        <vt:i4>32</vt:i4>
      </vt:variant>
    </vt:vector>
  </HeadingPairs>
  <TitlesOfParts>
    <vt:vector size="49" baseType="lpstr">
      <vt:lpstr>Calibri</vt:lpstr>
      <vt:lpstr>Arial</vt:lpstr>
      <vt:lpstr>Optima</vt:lpstr>
      <vt:lpstr>Wingdings</vt:lpstr>
      <vt:lpstr>ＭＳ Ｐゴシック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Diapositiva 1</vt:lpstr>
      <vt:lpstr>Diapositiva 2</vt:lpstr>
      <vt:lpstr>Diapositiva 3</vt:lpstr>
      <vt:lpstr>Diapositiva 4</vt:lpstr>
      <vt:lpstr>La nostra experiència … Goldemar Solutions</vt:lpstr>
      <vt:lpstr>La idea / tecnologia</vt:lpstr>
      <vt:lpstr>2006  2008</vt:lpstr>
      <vt:lpstr>Catàlisi</vt:lpstr>
      <vt:lpstr>Exemple: el procès Haber de síntesi d’amoniac</vt:lpstr>
      <vt:lpstr>Catàlisi amb nanopartícules</vt:lpstr>
      <vt:lpstr>La mida SÍ que importa</vt:lpstr>
      <vt:lpstr>Per on començar?</vt:lpstr>
      <vt:lpstr>El camí fins a Goldemar Solutions</vt:lpstr>
      <vt:lpstr>El business plan</vt:lpstr>
      <vt:lpstr>Diapositiva 15</vt:lpstr>
      <vt:lpstr>Diapositiva 16</vt:lpstr>
      <vt:lpstr>Quina és la nostra sol·lució?</vt:lpstr>
      <vt:lpstr>L’equip</vt:lpstr>
      <vt:lpstr>L’entorn</vt:lpstr>
      <vt:lpstr>Diapositiva 20</vt:lpstr>
      <vt:lpstr>Els mercats</vt:lpstr>
      <vt:lpstr>Diapositiva 22</vt:lpstr>
      <vt:lpstr>Diapositiva 23</vt:lpstr>
      <vt:lpstr>Diapositiva 24</vt:lpstr>
      <vt:lpstr>Diapositiva 25</vt:lpstr>
      <vt:lpstr>Diapositiva 26</vt:lpstr>
      <vt:lpstr>Els inversors</vt:lpstr>
      <vt:lpstr>Diapositiva 28</vt:lpstr>
      <vt:lpstr>Diapositiva 29</vt:lpstr>
      <vt:lpstr>Diapositiva 30</vt:lpstr>
      <vt:lpstr>Agraïments</vt:lpstr>
      <vt:lpstr>Diapositiva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Ernest Mendoza</dc:creator>
  <cp:lastModifiedBy>rpermuy</cp:lastModifiedBy>
  <cp:revision>32</cp:revision>
  <dcterms:created xsi:type="dcterms:W3CDTF">2012-10-18T09:07:52Z</dcterms:created>
  <dcterms:modified xsi:type="dcterms:W3CDTF">2012-10-25T10:17:49Z</dcterms:modified>
</cp:coreProperties>
</file>