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08" r:id="rId2"/>
    <p:sldId id="301" r:id="rId3"/>
    <p:sldId id="302" r:id="rId4"/>
    <p:sldId id="313" r:id="rId5"/>
    <p:sldId id="303" r:id="rId6"/>
    <p:sldId id="304" r:id="rId7"/>
    <p:sldId id="305" r:id="rId8"/>
    <p:sldId id="306" r:id="rId9"/>
    <p:sldId id="307" r:id="rId10"/>
    <p:sldId id="309" r:id="rId11"/>
    <p:sldId id="310" r:id="rId12"/>
    <p:sldId id="311" r:id="rId13"/>
    <p:sldId id="312" r:id="rId14"/>
    <p:sldId id="299" r:id="rId15"/>
  </p:sldIdLst>
  <p:sldSz cx="9144000" cy="6858000" type="screen4x3"/>
  <p:notesSz cx="6669088"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76" autoAdjust="0"/>
    <p:restoredTop sz="94660"/>
  </p:normalViewPr>
  <p:slideViewPr>
    <p:cSldViewPr>
      <p:cViewPr>
        <p:scale>
          <a:sx n="80" d="100"/>
          <a:sy n="80" d="100"/>
        </p:scale>
        <p:origin x="-828" y="-5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2106" y="-120"/>
      </p:cViewPr>
      <p:guideLst>
        <p:guide orient="horz" pos="3126"/>
        <p:guide pos="21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890665" cy="49641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776866" y="1"/>
            <a:ext cx="2890665" cy="496412"/>
          </a:xfrm>
          <a:prstGeom prst="rect">
            <a:avLst/>
          </a:prstGeom>
        </p:spPr>
        <p:txBody>
          <a:bodyPr vert="horz" lIns="91440" tIns="45720" rIns="91440" bIns="45720" rtlCol="0"/>
          <a:lstStyle>
            <a:lvl1pPr algn="r">
              <a:defRPr sz="1200"/>
            </a:lvl1pPr>
          </a:lstStyle>
          <a:p>
            <a:fld id="{C68EA3FD-329A-4DD1-B37D-202848720AB9}" type="datetimeFigureOut">
              <a:rPr lang="es-ES" smtClean="0"/>
              <a:pPr/>
              <a:t>06/05/2015</a:t>
            </a:fld>
            <a:endParaRPr lang="es-ES"/>
          </a:p>
        </p:txBody>
      </p:sp>
      <p:sp>
        <p:nvSpPr>
          <p:cNvPr id="4" name="3 Marcador de pie de página"/>
          <p:cNvSpPr>
            <a:spLocks noGrp="1"/>
          </p:cNvSpPr>
          <p:nvPr>
            <p:ph type="ftr" sz="quarter" idx="2"/>
          </p:nvPr>
        </p:nvSpPr>
        <p:spPr>
          <a:xfrm>
            <a:off x="0" y="9428630"/>
            <a:ext cx="2890665" cy="496411"/>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776866" y="9428630"/>
            <a:ext cx="2890665" cy="496411"/>
          </a:xfrm>
          <a:prstGeom prst="rect">
            <a:avLst/>
          </a:prstGeom>
        </p:spPr>
        <p:txBody>
          <a:bodyPr vert="horz" lIns="91440" tIns="45720" rIns="91440" bIns="45720" rtlCol="0" anchor="b"/>
          <a:lstStyle>
            <a:lvl1pPr algn="r">
              <a:defRPr sz="1200"/>
            </a:lvl1pPr>
          </a:lstStyle>
          <a:p>
            <a:fld id="{D1478ECD-048D-4B43-AA21-94322E8C2C07}" type="slidenum">
              <a:rPr lang="es-ES" smtClean="0"/>
              <a:pPr/>
              <a:t>‹#›</a:t>
            </a:fld>
            <a:endParaRPr lang="es-ES"/>
          </a:p>
        </p:txBody>
      </p:sp>
    </p:spTree>
    <p:extLst>
      <p:ext uri="{BB962C8B-B14F-4D97-AF65-F5344CB8AC3E}">
        <p14:creationId xmlns="" xmlns:p14="http://schemas.microsoft.com/office/powerpoint/2010/main" val="3183307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B4BCD992-9C71-4E61-A3E4-51E92850676A}" type="datetimeFigureOut">
              <a:rPr lang="es-ES" smtClean="0"/>
              <a:pPr/>
              <a:t>06/05/2015</a:t>
            </a:fld>
            <a:endParaRPr lang="es-ES"/>
          </a:p>
        </p:txBody>
      </p:sp>
      <p:sp>
        <p:nvSpPr>
          <p:cNvPr id="4" name="3 Marcador de imagen de diapositiva"/>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E5598ED8-ABFD-463F-92CB-7E94A95C71FA}" type="slidenum">
              <a:rPr lang="es-ES" smtClean="0"/>
              <a:pPr/>
              <a:t>‹#›</a:t>
            </a:fld>
            <a:endParaRPr lang="es-ES"/>
          </a:p>
        </p:txBody>
      </p:sp>
    </p:spTree>
    <p:extLst>
      <p:ext uri="{BB962C8B-B14F-4D97-AF65-F5344CB8AC3E}">
        <p14:creationId xmlns="" xmlns:p14="http://schemas.microsoft.com/office/powerpoint/2010/main" val="2795004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F4DA37D2-916B-4560-B7DF-123279D4F989}" type="slidenum">
              <a:rPr lang="es-ES" smtClean="0">
                <a:ea typeface="Geneva"/>
                <a:cs typeface="Geneva"/>
              </a:rPr>
              <a:pPr/>
              <a:t>1</a:t>
            </a:fld>
            <a:endParaRPr lang="en-GB" smtClean="0">
              <a:ea typeface="Geneva"/>
              <a:cs typeface="Geneva"/>
            </a:endParaRPr>
          </a:p>
        </p:txBody>
      </p:sp>
      <p:sp>
        <p:nvSpPr>
          <p:cNvPr id="26626" name="Rectangle 2"/>
          <p:cNvSpPr>
            <a:spLocks noGrp="1" noRot="1" noChangeAspect="1" noChangeArrowheads="1" noTextEdit="1"/>
          </p:cNvSpPr>
          <p:nvPr>
            <p:ph type="sldImg"/>
          </p:nvPr>
        </p:nvSpPr>
        <p:spPr>
          <a:xfrm>
            <a:off x="854075" y="744538"/>
            <a:ext cx="4960938" cy="3722687"/>
          </a:xfrm>
          <a:ln/>
        </p:spPr>
      </p:sp>
      <p:sp>
        <p:nvSpPr>
          <p:cNvPr id="26627" name="Rectangle 3"/>
          <p:cNvSpPr>
            <a:spLocks noGrp="1" noChangeArrowheads="1"/>
          </p:cNvSpPr>
          <p:nvPr>
            <p:ph type="body" idx="1"/>
          </p:nvPr>
        </p:nvSpPr>
        <p:spPr>
          <a:noFill/>
          <a:ln/>
        </p:spPr>
        <p:txBody>
          <a:bodyPr/>
          <a:lstStyle/>
          <a:p>
            <a:pPr eaLnBrk="1" hangingPunct="1"/>
            <a:endParaRPr lang="ca-ES" smtClean="0">
              <a:ea typeface="Geneva"/>
              <a:cs typeface="Geneva"/>
            </a:endParaRPr>
          </a:p>
        </p:txBody>
      </p:sp>
    </p:spTree>
    <p:extLst>
      <p:ext uri="{BB962C8B-B14F-4D97-AF65-F5344CB8AC3E}">
        <p14:creationId xmlns="" xmlns:p14="http://schemas.microsoft.com/office/powerpoint/2010/main" val="2809919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F4DA37D2-916B-4560-B7DF-123279D4F989}" type="slidenum">
              <a:rPr lang="es-ES" smtClean="0">
                <a:ea typeface="Geneva"/>
                <a:cs typeface="Geneva"/>
              </a:rPr>
              <a:pPr/>
              <a:t>10</a:t>
            </a:fld>
            <a:endParaRPr lang="en-GB" smtClean="0">
              <a:ea typeface="Geneva"/>
              <a:cs typeface="Geneva"/>
            </a:endParaRPr>
          </a:p>
        </p:txBody>
      </p:sp>
      <p:sp>
        <p:nvSpPr>
          <p:cNvPr id="26626" name="Rectangle 2"/>
          <p:cNvSpPr>
            <a:spLocks noGrp="1" noRot="1" noChangeAspect="1" noChangeArrowheads="1" noTextEdit="1"/>
          </p:cNvSpPr>
          <p:nvPr>
            <p:ph type="sldImg"/>
          </p:nvPr>
        </p:nvSpPr>
        <p:spPr>
          <a:xfrm>
            <a:off x="854075" y="744538"/>
            <a:ext cx="4960938" cy="3722687"/>
          </a:xfrm>
          <a:ln/>
        </p:spPr>
      </p:sp>
      <p:sp>
        <p:nvSpPr>
          <p:cNvPr id="26627" name="Rectangle 3"/>
          <p:cNvSpPr>
            <a:spLocks noGrp="1" noChangeArrowheads="1"/>
          </p:cNvSpPr>
          <p:nvPr>
            <p:ph type="body" idx="1"/>
          </p:nvPr>
        </p:nvSpPr>
        <p:spPr>
          <a:noFill/>
          <a:ln/>
        </p:spPr>
        <p:txBody>
          <a:bodyPr/>
          <a:lstStyle/>
          <a:p>
            <a:pPr eaLnBrk="1" hangingPunct="1"/>
            <a:endParaRPr lang="ca-ES" smtClean="0">
              <a:ea typeface="Geneva"/>
              <a:cs typeface="Geneva"/>
            </a:endParaRPr>
          </a:p>
        </p:txBody>
      </p:sp>
    </p:spTree>
    <p:extLst>
      <p:ext uri="{BB962C8B-B14F-4D97-AF65-F5344CB8AC3E}">
        <p14:creationId xmlns="" xmlns:p14="http://schemas.microsoft.com/office/powerpoint/2010/main" val="2809919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F4DA37D2-916B-4560-B7DF-123279D4F989}" type="slidenum">
              <a:rPr lang="es-ES" smtClean="0">
                <a:ea typeface="Geneva"/>
                <a:cs typeface="Geneva"/>
              </a:rPr>
              <a:pPr/>
              <a:t>11</a:t>
            </a:fld>
            <a:endParaRPr lang="en-GB" smtClean="0">
              <a:ea typeface="Geneva"/>
              <a:cs typeface="Geneva"/>
            </a:endParaRPr>
          </a:p>
        </p:txBody>
      </p:sp>
      <p:sp>
        <p:nvSpPr>
          <p:cNvPr id="26626" name="Rectangle 2"/>
          <p:cNvSpPr>
            <a:spLocks noGrp="1" noRot="1" noChangeAspect="1" noChangeArrowheads="1" noTextEdit="1"/>
          </p:cNvSpPr>
          <p:nvPr>
            <p:ph type="sldImg"/>
          </p:nvPr>
        </p:nvSpPr>
        <p:spPr>
          <a:xfrm>
            <a:off x="854075" y="744538"/>
            <a:ext cx="4960938" cy="3722687"/>
          </a:xfrm>
          <a:ln/>
        </p:spPr>
      </p:sp>
      <p:sp>
        <p:nvSpPr>
          <p:cNvPr id="26627" name="Rectangle 3"/>
          <p:cNvSpPr>
            <a:spLocks noGrp="1" noChangeArrowheads="1"/>
          </p:cNvSpPr>
          <p:nvPr>
            <p:ph type="body" idx="1"/>
          </p:nvPr>
        </p:nvSpPr>
        <p:spPr>
          <a:noFill/>
          <a:ln/>
        </p:spPr>
        <p:txBody>
          <a:bodyPr/>
          <a:lstStyle/>
          <a:p>
            <a:pPr eaLnBrk="1" hangingPunct="1"/>
            <a:endParaRPr lang="ca-ES" smtClean="0">
              <a:ea typeface="Geneva"/>
              <a:cs typeface="Geneva"/>
            </a:endParaRPr>
          </a:p>
        </p:txBody>
      </p:sp>
    </p:spTree>
    <p:extLst>
      <p:ext uri="{BB962C8B-B14F-4D97-AF65-F5344CB8AC3E}">
        <p14:creationId xmlns="" xmlns:p14="http://schemas.microsoft.com/office/powerpoint/2010/main" val="2809919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F4DA37D2-916B-4560-B7DF-123279D4F989}" type="slidenum">
              <a:rPr lang="es-ES" smtClean="0">
                <a:ea typeface="Geneva"/>
                <a:cs typeface="Geneva"/>
              </a:rPr>
              <a:pPr/>
              <a:t>12</a:t>
            </a:fld>
            <a:endParaRPr lang="en-GB" smtClean="0">
              <a:ea typeface="Geneva"/>
              <a:cs typeface="Geneva"/>
            </a:endParaRPr>
          </a:p>
        </p:txBody>
      </p:sp>
      <p:sp>
        <p:nvSpPr>
          <p:cNvPr id="26626" name="Rectangle 2"/>
          <p:cNvSpPr>
            <a:spLocks noGrp="1" noRot="1" noChangeAspect="1" noChangeArrowheads="1" noTextEdit="1"/>
          </p:cNvSpPr>
          <p:nvPr>
            <p:ph type="sldImg"/>
          </p:nvPr>
        </p:nvSpPr>
        <p:spPr>
          <a:xfrm>
            <a:off x="854075" y="744538"/>
            <a:ext cx="4960938" cy="3722687"/>
          </a:xfrm>
          <a:ln/>
        </p:spPr>
      </p:sp>
      <p:sp>
        <p:nvSpPr>
          <p:cNvPr id="26627" name="Rectangle 3"/>
          <p:cNvSpPr>
            <a:spLocks noGrp="1" noChangeArrowheads="1"/>
          </p:cNvSpPr>
          <p:nvPr>
            <p:ph type="body" idx="1"/>
          </p:nvPr>
        </p:nvSpPr>
        <p:spPr>
          <a:noFill/>
          <a:ln/>
        </p:spPr>
        <p:txBody>
          <a:bodyPr/>
          <a:lstStyle/>
          <a:p>
            <a:pPr eaLnBrk="1" hangingPunct="1"/>
            <a:endParaRPr lang="ca-ES" smtClean="0">
              <a:ea typeface="Geneva"/>
              <a:cs typeface="Geneva"/>
            </a:endParaRPr>
          </a:p>
        </p:txBody>
      </p:sp>
    </p:spTree>
    <p:extLst>
      <p:ext uri="{BB962C8B-B14F-4D97-AF65-F5344CB8AC3E}">
        <p14:creationId xmlns="" xmlns:p14="http://schemas.microsoft.com/office/powerpoint/2010/main" val="2809919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F4DA37D2-916B-4560-B7DF-123279D4F989}" type="slidenum">
              <a:rPr lang="es-ES" smtClean="0">
                <a:ea typeface="Geneva"/>
                <a:cs typeface="Geneva"/>
              </a:rPr>
              <a:pPr/>
              <a:t>13</a:t>
            </a:fld>
            <a:endParaRPr lang="en-GB" smtClean="0">
              <a:ea typeface="Geneva"/>
              <a:cs typeface="Geneva"/>
            </a:endParaRPr>
          </a:p>
        </p:txBody>
      </p:sp>
      <p:sp>
        <p:nvSpPr>
          <p:cNvPr id="26626" name="Rectangle 2"/>
          <p:cNvSpPr>
            <a:spLocks noGrp="1" noRot="1" noChangeAspect="1" noChangeArrowheads="1" noTextEdit="1"/>
          </p:cNvSpPr>
          <p:nvPr>
            <p:ph type="sldImg"/>
          </p:nvPr>
        </p:nvSpPr>
        <p:spPr>
          <a:xfrm>
            <a:off x="854075" y="744538"/>
            <a:ext cx="4960938" cy="3722687"/>
          </a:xfrm>
          <a:ln/>
        </p:spPr>
      </p:sp>
      <p:sp>
        <p:nvSpPr>
          <p:cNvPr id="26627" name="Rectangle 3"/>
          <p:cNvSpPr>
            <a:spLocks noGrp="1" noChangeArrowheads="1"/>
          </p:cNvSpPr>
          <p:nvPr>
            <p:ph type="body" idx="1"/>
          </p:nvPr>
        </p:nvSpPr>
        <p:spPr>
          <a:noFill/>
          <a:ln/>
        </p:spPr>
        <p:txBody>
          <a:bodyPr/>
          <a:lstStyle/>
          <a:p>
            <a:pPr eaLnBrk="1" hangingPunct="1"/>
            <a:endParaRPr lang="ca-ES" smtClean="0">
              <a:ea typeface="Geneva"/>
              <a:cs typeface="Geneva"/>
            </a:endParaRPr>
          </a:p>
        </p:txBody>
      </p:sp>
    </p:spTree>
    <p:extLst>
      <p:ext uri="{BB962C8B-B14F-4D97-AF65-F5344CB8AC3E}">
        <p14:creationId xmlns="" xmlns:p14="http://schemas.microsoft.com/office/powerpoint/2010/main" val="2809919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640C680-C21B-A548-8324-C336ADA3C45B}" type="slidenum">
              <a:rPr lang="es-ES">
                <a:latin typeface="Arial" pitchFamily="-65" charset="0"/>
                <a:ea typeface="Geneva" pitchFamily="-65" charset="-128"/>
                <a:cs typeface="Geneva" pitchFamily="-65" charset="-128"/>
              </a:rPr>
              <a:pPr/>
              <a:t>14</a:t>
            </a:fld>
            <a:endParaRPr lang="es-ES">
              <a:latin typeface="Arial" pitchFamily="-65" charset="0"/>
              <a:ea typeface="Geneva" pitchFamily="-65" charset="-128"/>
              <a:cs typeface="Geneva" pitchFamily="-65" charset="-128"/>
            </a:endParaRPr>
          </a:p>
        </p:txBody>
      </p:sp>
      <p:sp>
        <p:nvSpPr>
          <p:cNvPr id="18435" name="Rectangle 2"/>
          <p:cNvSpPr>
            <a:spLocks noGrp="1" noRot="1" noChangeAspect="1" noChangeArrowheads="1" noTextEdit="1"/>
          </p:cNvSpPr>
          <p:nvPr>
            <p:ph type="sldImg"/>
          </p:nvPr>
        </p:nvSpPr>
        <p:spPr>
          <a:xfrm>
            <a:off x="854075" y="744538"/>
            <a:ext cx="4960938" cy="3722687"/>
          </a:xfrm>
          <a:ln/>
        </p:spPr>
      </p:sp>
      <p:sp>
        <p:nvSpPr>
          <p:cNvPr id="18436" name="Rectangle 3"/>
          <p:cNvSpPr>
            <a:spLocks noGrp="1" noChangeArrowheads="1"/>
          </p:cNvSpPr>
          <p:nvPr>
            <p:ph type="body" idx="1"/>
          </p:nvPr>
        </p:nvSpPr>
        <p:spPr>
          <a:noFill/>
          <a:ln/>
        </p:spPr>
        <p:txBody>
          <a:bodyPr/>
          <a:lstStyle/>
          <a:p>
            <a:pPr eaLnBrk="1" hangingPunct="1"/>
            <a:endParaRPr lang="ca-ES">
              <a:latin typeface="Arial" pitchFamily="-65" charset="0"/>
            </a:endParaRPr>
          </a:p>
        </p:txBody>
      </p:sp>
    </p:spTree>
    <p:extLst>
      <p:ext uri="{BB962C8B-B14F-4D97-AF65-F5344CB8AC3E}">
        <p14:creationId xmlns="" xmlns:p14="http://schemas.microsoft.com/office/powerpoint/2010/main" val="165974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F4DA37D2-916B-4560-B7DF-123279D4F989}" type="slidenum">
              <a:rPr lang="es-ES" smtClean="0">
                <a:ea typeface="Geneva"/>
                <a:cs typeface="Geneva"/>
              </a:rPr>
              <a:pPr/>
              <a:t>2</a:t>
            </a:fld>
            <a:endParaRPr lang="en-GB" smtClean="0">
              <a:ea typeface="Geneva"/>
              <a:cs typeface="Geneva"/>
            </a:endParaRPr>
          </a:p>
        </p:txBody>
      </p:sp>
      <p:sp>
        <p:nvSpPr>
          <p:cNvPr id="26626" name="Rectangle 2"/>
          <p:cNvSpPr>
            <a:spLocks noGrp="1" noRot="1" noChangeAspect="1" noChangeArrowheads="1" noTextEdit="1"/>
          </p:cNvSpPr>
          <p:nvPr>
            <p:ph type="sldImg"/>
          </p:nvPr>
        </p:nvSpPr>
        <p:spPr>
          <a:xfrm>
            <a:off x="854075" y="744538"/>
            <a:ext cx="4960938" cy="3722687"/>
          </a:xfrm>
          <a:ln/>
        </p:spPr>
      </p:sp>
      <p:sp>
        <p:nvSpPr>
          <p:cNvPr id="26627" name="Rectangle 3"/>
          <p:cNvSpPr>
            <a:spLocks noGrp="1" noChangeArrowheads="1"/>
          </p:cNvSpPr>
          <p:nvPr>
            <p:ph type="body" idx="1"/>
          </p:nvPr>
        </p:nvSpPr>
        <p:spPr>
          <a:noFill/>
          <a:ln/>
        </p:spPr>
        <p:txBody>
          <a:bodyPr/>
          <a:lstStyle/>
          <a:p>
            <a:pPr eaLnBrk="1" hangingPunct="1"/>
            <a:endParaRPr lang="ca-ES" smtClean="0">
              <a:ea typeface="Geneva"/>
              <a:cs typeface="Geneva"/>
            </a:endParaRPr>
          </a:p>
        </p:txBody>
      </p:sp>
    </p:spTree>
    <p:extLst>
      <p:ext uri="{BB962C8B-B14F-4D97-AF65-F5344CB8AC3E}">
        <p14:creationId xmlns="" xmlns:p14="http://schemas.microsoft.com/office/powerpoint/2010/main" val="280991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F4DA37D2-916B-4560-B7DF-123279D4F989}" type="slidenum">
              <a:rPr lang="es-ES" smtClean="0">
                <a:ea typeface="Geneva"/>
                <a:cs typeface="Geneva"/>
              </a:rPr>
              <a:pPr/>
              <a:t>3</a:t>
            </a:fld>
            <a:endParaRPr lang="en-GB" smtClean="0">
              <a:ea typeface="Geneva"/>
              <a:cs typeface="Geneva"/>
            </a:endParaRPr>
          </a:p>
        </p:txBody>
      </p:sp>
      <p:sp>
        <p:nvSpPr>
          <p:cNvPr id="26626" name="Rectangle 2"/>
          <p:cNvSpPr>
            <a:spLocks noGrp="1" noRot="1" noChangeAspect="1" noChangeArrowheads="1" noTextEdit="1"/>
          </p:cNvSpPr>
          <p:nvPr>
            <p:ph type="sldImg"/>
          </p:nvPr>
        </p:nvSpPr>
        <p:spPr>
          <a:xfrm>
            <a:off x="854075" y="744538"/>
            <a:ext cx="4960938" cy="3722687"/>
          </a:xfrm>
          <a:ln/>
        </p:spPr>
      </p:sp>
      <p:sp>
        <p:nvSpPr>
          <p:cNvPr id="26627" name="Rectangle 3"/>
          <p:cNvSpPr>
            <a:spLocks noGrp="1" noChangeArrowheads="1"/>
          </p:cNvSpPr>
          <p:nvPr>
            <p:ph type="body" idx="1"/>
          </p:nvPr>
        </p:nvSpPr>
        <p:spPr>
          <a:noFill/>
          <a:ln/>
        </p:spPr>
        <p:txBody>
          <a:bodyPr/>
          <a:lstStyle/>
          <a:p>
            <a:pPr eaLnBrk="1" hangingPunct="1"/>
            <a:endParaRPr lang="ca-ES" smtClean="0">
              <a:ea typeface="Geneva"/>
              <a:cs typeface="Geneva"/>
            </a:endParaRPr>
          </a:p>
        </p:txBody>
      </p:sp>
    </p:spTree>
    <p:extLst>
      <p:ext uri="{BB962C8B-B14F-4D97-AF65-F5344CB8AC3E}">
        <p14:creationId xmlns="" xmlns:p14="http://schemas.microsoft.com/office/powerpoint/2010/main" val="2809919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F4DA37D2-916B-4560-B7DF-123279D4F989}" type="slidenum">
              <a:rPr lang="es-ES" smtClean="0">
                <a:ea typeface="Geneva"/>
                <a:cs typeface="Geneva"/>
              </a:rPr>
              <a:pPr/>
              <a:t>4</a:t>
            </a:fld>
            <a:endParaRPr lang="en-GB" smtClean="0">
              <a:ea typeface="Geneva"/>
              <a:cs typeface="Geneva"/>
            </a:endParaRPr>
          </a:p>
        </p:txBody>
      </p:sp>
      <p:sp>
        <p:nvSpPr>
          <p:cNvPr id="26626" name="Rectangle 2"/>
          <p:cNvSpPr>
            <a:spLocks noGrp="1" noRot="1" noChangeAspect="1" noChangeArrowheads="1" noTextEdit="1"/>
          </p:cNvSpPr>
          <p:nvPr>
            <p:ph type="sldImg"/>
          </p:nvPr>
        </p:nvSpPr>
        <p:spPr>
          <a:xfrm>
            <a:off x="854075" y="744538"/>
            <a:ext cx="4960938" cy="3722687"/>
          </a:xfrm>
          <a:ln/>
        </p:spPr>
      </p:sp>
      <p:sp>
        <p:nvSpPr>
          <p:cNvPr id="26627" name="Rectangle 3"/>
          <p:cNvSpPr>
            <a:spLocks noGrp="1" noChangeArrowheads="1"/>
          </p:cNvSpPr>
          <p:nvPr>
            <p:ph type="body" idx="1"/>
          </p:nvPr>
        </p:nvSpPr>
        <p:spPr>
          <a:noFill/>
          <a:ln/>
        </p:spPr>
        <p:txBody>
          <a:bodyPr/>
          <a:lstStyle/>
          <a:p>
            <a:pPr eaLnBrk="1" hangingPunct="1"/>
            <a:endParaRPr lang="ca-ES" smtClean="0">
              <a:ea typeface="Geneva"/>
              <a:cs typeface="Geneva"/>
            </a:endParaRPr>
          </a:p>
        </p:txBody>
      </p:sp>
    </p:spTree>
    <p:extLst>
      <p:ext uri="{BB962C8B-B14F-4D97-AF65-F5344CB8AC3E}">
        <p14:creationId xmlns="" xmlns:p14="http://schemas.microsoft.com/office/powerpoint/2010/main" val="2809919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F4DA37D2-916B-4560-B7DF-123279D4F989}" type="slidenum">
              <a:rPr lang="es-ES" smtClean="0">
                <a:ea typeface="Geneva"/>
                <a:cs typeface="Geneva"/>
              </a:rPr>
              <a:pPr/>
              <a:t>5</a:t>
            </a:fld>
            <a:endParaRPr lang="en-GB" smtClean="0">
              <a:ea typeface="Geneva"/>
              <a:cs typeface="Geneva"/>
            </a:endParaRPr>
          </a:p>
        </p:txBody>
      </p:sp>
      <p:sp>
        <p:nvSpPr>
          <p:cNvPr id="26626" name="Rectangle 2"/>
          <p:cNvSpPr>
            <a:spLocks noGrp="1" noRot="1" noChangeAspect="1" noChangeArrowheads="1" noTextEdit="1"/>
          </p:cNvSpPr>
          <p:nvPr>
            <p:ph type="sldImg"/>
          </p:nvPr>
        </p:nvSpPr>
        <p:spPr>
          <a:xfrm>
            <a:off x="854075" y="744538"/>
            <a:ext cx="4960938" cy="3722687"/>
          </a:xfrm>
          <a:ln/>
        </p:spPr>
      </p:sp>
      <p:sp>
        <p:nvSpPr>
          <p:cNvPr id="26627" name="Rectangle 3"/>
          <p:cNvSpPr>
            <a:spLocks noGrp="1" noChangeArrowheads="1"/>
          </p:cNvSpPr>
          <p:nvPr>
            <p:ph type="body" idx="1"/>
          </p:nvPr>
        </p:nvSpPr>
        <p:spPr>
          <a:noFill/>
          <a:ln/>
        </p:spPr>
        <p:txBody>
          <a:bodyPr/>
          <a:lstStyle/>
          <a:p>
            <a:pPr eaLnBrk="1" hangingPunct="1"/>
            <a:endParaRPr lang="ca-ES" smtClean="0">
              <a:ea typeface="Geneva"/>
              <a:cs typeface="Geneva"/>
            </a:endParaRPr>
          </a:p>
        </p:txBody>
      </p:sp>
    </p:spTree>
    <p:extLst>
      <p:ext uri="{BB962C8B-B14F-4D97-AF65-F5344CB8AC3E}">
        <p14:creationId xmlns="" xmlns:p14="http://schemas.microsoft.com/office/powerpoint/2010/main" val="2809919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F4DA37D2-916B-4560-B7DF-123279D4F989}" type="slidenum">
              <a:rPr lang="es-ES" smtClean="0">
                <a:ea typeface="Geneva"/>
                <a:cs typeface="Geneva"/>
              </a:rPr>
              <a:pPr/>
              <a:t>6</a:t>
            </a:fld>
            <a:endParaRPr lang="en-GB" smtClean="0">
              <a:ea typeface="Geneva"/>
              <a:cs typeface="Geneva"/>
            </a:endParaRPr>
          </a:p>
        </p:txBody>
      </p:sp>
      <p:sp>
        <p:nvSpPr>
          <p:cNvPr id="26626" name="Rectangle 2"/>
          <p:cNvSpPr>
            <a:spLocks noGrp="1" noRot="1" noChangeAspect="1" noChangeArrowheads="1" noTextEdit="1"/>
          </p:cNvSpPr>
          <p:nvPr>
            <p:ph type="sldImg"/>
          </p:nvPr>
        </p:nvSpPr>
        <p:spPr>
          <a:xfrm>
            <a:off x="854075" y="744538"/>
            <a:ext cx="4960938" cy="3722687"/>
          </a:xfrm>
          <a:ln/>
        </p:spPr>
      </p:sp>
      <p:sp>
        <p:nvSpPr>
          <p:cNvPr id="26627" name="Rectangle 3"/>
          <p:cNvSpPr>
            <a:spLocks noGrp="1" noChangeArrowheads="1"/>
          </p:cNvSpPr>
          <p:nvPr>
            <p:ph type="body" idx="1"/>
          </p:nvPr>
        </p:nvSpPr>
        <p:spPr>
          <a:noFill/>
          <a:ln/>
        </p:spPr>
        <p:txBody>
          <a:bodyPr/>
          <a:lstStyle/>
          <a:p>
            <a:pPr eaLnBrk="1" hangingPunct="1"/>
            <a:endParaRPr lang="ca-ES" smtClean="0">
              <a:ea typeface="Geneva"/>
              <a:cs typeface="Geneva"/>
            </a:endParaRPr>
          </a:p>
        </p:txBody>
      </p:sp>
    </p:spTree>
    <p:extLst>
      <p:ext uri="{BB962C8B-B14F-4D97-AF65-F5344CB8AC3E}">
        <p14:creationId xmlns="" xmlns:p14="http://schemas.microsoft.com/office/powerpoint/2010/main" val="280991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F4DA37D2-916B-4560-B7DF-123279D4F989}" type="slidenum">
              <a:rPr lang="es-ES" smtClean="0">
                <a:ea typeface="Geneva"/>
                <a:cs typeface="Geneva"/>
              </a:rPr>
              <a:pPr/>
              <a:t>7</a:t>
            </a:fld>
            <a:endParaRPr lang="en-GB" smtClean="0">
              <a:ea typeface="Geneva"/>
              <a:cs typeface="Geneva"/>
            </a:endParaRPr>
          </a:p>
        </p:txBody>
      </p:sp>
      <p:sp>
        <p:nvSpPr>
          <p:cNvPr id="26626" name="Rectangle 2"/>
          <p:cNvSpPr>
            <a:spLocks noGrp="1" noRot="1" noChangeAspect="1" noChangeArrowheads="1" noTextEdit="1"/>
          </p:cNvSpPr>
          <p:nvPr>
            <p:ph type="sldImg"/>
          </p:nvPr>
        </p:nvSpPr>
        <p:spPr>
          <a:xfrm>
            <a:off x="854075" y="744538"/>
            <a:ext cx="4960938" cy="3722687"/>
          </a:xfrm>
          <a:ln/>
        </p:spPr>
      </p:sp>
      <p:sp>
        <p:nvSpPr>
          <p:cNvPr id="26627" name="Rectangle 3"/>
          <p:cNvSpPr>
            <a:spLocks noGrp="1" noChangeArrowheads="1"/>
          </p:cNvSpPr>
          <p:nvPr>
            <p:ph type="body" idx="1"/>
          </p:nvPr>
        </p:nvSpPr>
        <p:spPr>
          <a:noFill/>
          <a:ln/>
        </p:spPr>
        <p:txBody>
          <a:bodyPr/>
          <a:lstStyle/>
          <a:p>
            <a:pPr eaLnBrk="1" hangingPunct="1"/>
            <a:endParaRPr lang="ca-ES" smtClean="0">
              <a:ea typeface="Geneva"/>
              <a:cs typeface="Geneva"/>
            </a:endParaRPr>
          </a:p>
        </p:txBody>
      </p:sp>
    </p:spTree>
    <p:extLst>
      <p:ext uri="{BB962C8B-B14F-4D97-AF65-F5344CB8AC3E}">
        <p14:creationId xmlns="" xmlns:p14="http://schemas.microsoft.com/office/powerpoint/2010/main" val="2809919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F4DA37D2-916B-4560-B7DF-123279D4F989}" type="slidenum">
              <a:rPr lang="es-ES" smtClean="0">
                <a:ea typeface="Geneva"/>
                <a:cs typeface="Geneva"/>
              </a:rPr>
              <a:pPr/>
              <a:t>8</a:t>
            </a:fld>
            <a:endParaRPr lang="en-GB" smtClean="0">
              <a:ea typeface="Geneva"/>
              <a:cs typeface="Geneva"/>
            </a:endParaRPr>
          </a:p>
        </p:txBody>
      </p:sp>
      <p:sp>
        <p:nvSpPr>
          <p:cNvPr id="26626" name="Rectangle 2"/>
          <p:cNvSpPr>
            <a:spLocks noGrp="1" noRot="1" noChangeAspect="1" noChangeArrowheads="1" noTextEdit="1"/>
          </p:cNvSpPr>
          <p:nvPr>
            <p:ph type="sldImg"/>
          </p:nvPr>
        </p:nvSpPr>
        <p:spPr>
          <a:xfrm>
            <a:off x="854075" y="744538"/>
            <a:ext cx="4960938" cy="3722687"/>
          </a:xfrm>
          <a:ln/>
        </p:spPr>
      </p:sp>
      <p:sp>
        <p:nvSpPr>
          <p:cNvPr id="26627" name="Rectangle 3"/>
          <p:cNvSpPr>
            <a:spLocks noGrp="1" noChangeArrowheads="1"/>
          </p:cNvSpPr>
          <p:nvPr>
            <p:ph type="body" idx="1"/>
          </p:nvPr>
        </p:nvSpPr>
        <p:spPr>
          <a:noFill/>
          <a:ln/>
        </p:spPr>
        <p:txBody>
          <a:bodyPr/>
          <a:lstStyle/>
          <a:p>
            <a:pPr eaLnBrk="1" hangingPunct="1"/>
            <a:endParaRPr lang="ca-ES" smtClean="0">
              <a:ea typeface="Geneva"/>
              <a:cs typeface="Geneva"/>
            </a:endParaRPr>
          </a:p>
        </p:txBody>
      </p:sp>
    </p:spTree>
    <p:extLst>
      <p:ext uri="{BB962C8B-B14F-4D97-AF65-F5344CB8AC3E}">
        <p14:creationId xmlns="" xmlns:p14="http://schemas.microsoft.com/office/powerpoint/2010/main" val="2809919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F4DA37D2-916B-4560-B7DF-123279D4F989}" type="slidenum">
              <a:rPr lang="es-ES" smtClean="0">
                <a:ea typeface="Geneva"/>
                <a:cs typeface="Geneva"/>
              </a:rPr>
              <a:pPr/>
              <a:t>9</a:t>
            </a:fld>
            <a:endParaRPr lang="en-GB" smtClean="0">
              <a:ea typeface="Geneva"/>
              <a:cs typeface="Geneva"/>
            </a:endParaRPr>
          </a:p>
        </p:txBody>
      </p:sp>
      <p:sp>
        <p:nvSpPr>
          <p:cNvPr id="26626" name="Rectangle 2"/>
          <p:cNvSpPr>
            <a:spLocks noGrp="1" noRot="1" noChangeAspect="1" noChangeArrowheads="1" noTextEdit="1"/>
          </p:cNvSpPr>
          <p:nvPr>
            <p:ph type="sldImg"/>
          </p:nvPr>
        </p:nvSpPr>
        <p:spPr>
          <a:xfrm>
            <a:off x="854075" y="744538"/>
            <a:ext cx="4960938" cy="3722687"/>
          </a:xfrm>
          <a:ln/>
        </p:spPr>
      </p:sp>
      <p:sp>
        <p:nvSpPr>
          <p:cNvPr id="26627" name="Rectangle 3"/>
          <p:cNvSpPr>
            <a:spLocks noGrp="1" noChangeArrowheads="1"/>
          </p:cNvSpPr>
          <p:nvPr>
            <p:ph type="body" idx="1"/>
          </p:nvPr>
        </p:nvSpPr>
        <p:spPr>
          <a:noFill/>
          <a:ln/>
        </p:spPr>
        <p:txBody>
          <a:bodyPr/>
          <a:lstStyle/>
          <a:p>
            <a:pPr eaLnBrk="1" hangingPunct="1"/>
            <a:endParaRPr lang="ca-ES" smtClean="0">
              <a:ea typeface="Geneva"/>
              <a:cs typeface="Geneva"/>
            </a:endParaRPr>
          </a:p>
        </p:txBody>
      </p:sp>
    </p:spTree>
    <p:extLst>
      <p:ext uri="{BB962C8B-B14F-4D97-AF65-F5344CB8AC3E}">
        <p14:creationId xmlns="" xmlns:p14="http://schemas.microsoft.com/office/powerpoint/2010/main" val="2809919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F002FF9-4473-473D-83B5-9723C4FB6F02}" type="datetimeFigureOut">
              <a:rPr lang="es-ES" smtClean="0"/>
              <a:pPr/>
              <a:t>06/05/2015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592F5A-457E-40B2-B2F0-28EF2BEA92DE}"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F002FF9-4473-473D-83B5-9723C4FB6F02}" type="datetimeFigureOut">
              <a:rPr lang="es-ES" smtClean="0"/>
              <a:pPr/>
              <a:t>06/05/2015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592F5A-457E-40B2-B2F0-28EF2BEA92DE}"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F002FF9-4473-473D-83B5-9723C4FB6F02}" type="datetimeFigureOut">
              <a:rPr lang="es-ES" smtClean="0"/>
              <a:pPr/>
              <a:t>06/05/2015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592F5A-457E-40B2-B2F0-28EF2BEA92DE}" type="slidenum">
              <a:rPr lang="es-ES" smtClean="0"/>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descr="foto1-template.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Rectangle 29"/>
          <p:cNvSpPr>
            <a:spLocks noChangeArrowheads="1"/>
          </p:cNvSpPr>
          <p:nvPr userDrawn="1"/>
        </p:nvSpPr>
        <p:spPr bwMode="auto">
          <a:xfrm>
            <a:off x="44450" y="6338888"/>
            <a:ext cx="9144000" cy="354012"/>
          </a:xfrm>
          <a:prstGeom prst="rect">
            <a:avLst/>
          </a:prstGeom>
          <a:noFill/>
          <a:ln w="9525">
            <a:noFill/>
            <a:miter lim="800000"/>
            <a:headEnd/>
            <a:tailEnd/>
          </a:ln>
        </p:spPr>
        <p:txBody>
          <a:bodyPr wrap="none" lIns="0" anchor="b">
            <a:prstTxWarp prst="textNoShape">
              <a:avLst/>
            </a:prstTxWarp>
          </a:bodyPr>
          <a:lstStyle/>
          <a:p>
            <a:pPr algn="ctr">
              <a:defRPr/>
            </a:pPr>
            <a:fld id="{19656359-4725-6140-86B5-D43F7963DC1F}" type="slidenum">
              <a:rPr lang="es-ES" sz="800" u="none">
                <a:solidFill>
                  <a:srgbClr val="BFBFBF"/>
                </a:solidFill>
                <a:latin typeface="Arial" pitchFamily="-65" charset="-52"/>
              </a:rPr>
              <a:pPr algn="ctr">
                <a:defRPr/>
              </a:pPr>
              <a:t>‹#›</a:t>
            </a:fld>
            <a:endParaRPr lang="es-ES" sz="800" u="none">
              <a:solidFill>
                <a:srgbClr val="BFBFBF"/>
              </a:solidFill>
              <a:latin typeface="Arial" pitchFamily="-65" charset="-52"/>
            </a:endParaRPr>
          </a:p>
        </p:txBody>
      </p:sp>
      <p:pic>
        <p:nvPicPr>
          <p:cNvPr id="6" name="Picture 2" descr="G:\_00 - 20 anys\Gràfica\Petit Comitè\TOT LOGOS 20Anys UOC\PNGS\PNG_20Anys UOC_CA\20Anys UOC format digital_BLAU_CA.png"/>
          <p:cNvPicPr>
            <a:picLocks noChangeAspect="1" noChangeArrowheads="1"/>
          </p:cNvPicPr>
          <p:nvPr userDrawn="1"/>
        </p:nvPicPr>
        <p:blipFill>
          <a:blip r:embed="rId3" cstate="print"/>
          <a:srcRect/>
          <a:stretch>
            <a:fillRect/>
          </a:stretch>
        </p:blipFill>
        <p:spPr bwMode="auto">
          <a:xfrm>
            <a:off x="35496" y="110771"/>
            <a:ext cx="3096344" cy="497217"/>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F002FF9-4473-473D-83B5-9723C4FB6F02}" type="datetimeFigureOut">
              <a:rPr lang="es-ES" smtClean="0"/>
              <a:pPr/>
              <a:t>06/05/2015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592F5A-457E-40B2-B2F0-28EF2BEA92DE}"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F002FF9-4473-473D-83B5-9723C4FB6F02}" type="datetimeFigureOut">
              <a:rPr lang="es-ES" smtClean="0"/>
              <a:pPr/>
              <a:t>06/05/2015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592F5A-457E-40B2-B2F0-28EF2BEA92DE}"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F002FF9-4473-473D-83B5-9723C4FB6F02}" type="datetimeFigureOut">
              <a:rPr lang="es-ES" smtClean="0"/>
              <a:pPr/>
              <a:t>06/05/2015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0592F5A-457E-40B2-B2F0-28EF2BEA92DE}"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F002FF9-4473-473D-83B5-9723C4FB6F02}" type="datetimeFigureOut">
              <a:rPr lang="es-ES" smtClean="0"/>
              <a:pPr/>
              <a:t>06/05/2015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0592F5A-457E-40B2-B2F0-28EF2BEA92DE}"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F002FF9-4473-473D-83B5-9723C4FB6F02}" type="datetimeFigureOut">
              <a:rPr lang="es-ES" smtClean="0"/>
              <a:pPr/>
              <a:t>06/05/2015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0592F5A-457E-40B2-B2F0-28EF2BEA92DE}"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F002FF9-4473-473D-83B5-9723C4FB6F02}" type="datetimeFigureOut">
              <a:rPr lang="es-ES" smtClean="0"/>
              <a:pPr/>
              <a:t>06/05/2015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0592F5A-457E-40B2-B2F0-28EF2BEA92DE}"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F002FF9-4473-473D-83B5-9723C4FB6F02}" type="datetimeFigureOut">
              <a:rPr lang="es-ES" smtClean="0"/>
              <a:pPr/>
              <a:t>06/05/2015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0592F5A-457E-40B2-B2F0-28EF2BEA92DE}"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F002FF9-4473-473D-83B5-9723C4FB6F02}" type="datetimeFigureOut">
              <a:rPr lang="es-ES" smtClean="0"/>
              <a:pPr/>
              <a:t>06/05/2015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0592F5A-457E-40B2-B2F0-28EF2BEA92DE}"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02FF9-4473-473D-83B5-9723C4FB6F02}" type="datetimeFigureOut">
              <a:rPr lang="es-ES" smtClean="0"/>
              <a:pPr/>
              <a:t>06/05/2015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92F5A-457E-40B2-B2F0-28EF2BEA92DE}"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oc.edu/portal/ca/qualitat/index.htm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uoc.edu/portal/es/qualitat/index.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www.aqu.cat/estudis/ilaboral_2014_en.html"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mailto:mtaulats@uoc.edu" TargetMode="External"/><Relationship Id="rId4" Type="http://schemas.openxmlformats.org/officeDocument/2006/relationships/hyperlink" Target="mailto:qualitat_uoc@uoc.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hyperlink" Target="http://themis.unwto.org/content/unwtotedqual" TargetMode="External"/><Relationship Id="rId3" Type="http://schemas.openxmlformats.org/officeDocument/2006/relationships/hyperlink" Target="http://www.aqu.cat/universitats/abanseees/serveis_bibliotecaris_en.html" TargetMode="External"/><Relationship Id="rId7" Type="http://schemas.openxmlformats.org/officeDocument/2006/relationships/hyperlink" Target="http://www.oecd.org/edu/imhe/QT%20policies%20and%20practices.pdf"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www.aqu.cat/professorat/merits_docencia/mad_en.html" TargetMode="External"/><Relationship Id="rId5" Type="http://schemas.openxmlformats.org/officeDocument/2006/relationships/hyperlink" Target="http://www.aqu.cat/universitats/audit/proces_en.html" TargetMode="External"/><Relationship Id="rId4" Type="http://schemas.openxmlformats.org/officeDocument/2006/relationships/hyperlink" Target="http://www.aqu.cat/universitats/abanseees/virtual_en.html" TargetMode="External"/><Relationship Id="rId9" Type="http://schemas.openxmlformats.org/officeDocument/2006/relationships/hyperlink" Target="http://www.aqu.cat/universitats/acreditacio/index_en.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aqu.cat/professorat/merits_recerca/universitats_privades_en.html"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683568" y="1844824"/>
            <a:ext cx="7777162" cy="2310505"/>
          </a:xfrm>
          <a:prstGeom prst="rect">
            <a:avLst/>
          </a:prstGeom>
          <a:noFill/>
          <a:ln w="9525">
            <a:noFill/>
            <a:round/>
            <a:headEnd/>
            <a:tailEnd/>
          </a:ln>
        </p:spPr>
        <p:txBody>
          <a:bodyPr wrap="squar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a-ES" sz="3600" b="1" dirty="0">
              <a:solidFill>
                <a:srgbClr val="2E3A69"/>
              </a:solidFill>
              <a:latin typeface="Arial" pitchFamily="34" charset="0"/>
              <a:cs typeface="Arial" pitchFamily="34"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dirty="0" smtClean="0">
                <a:solidFill>
                  <a:srgbClr val="2E3A69"/>
                </a:solidFill>
                <a:latin typeface="Arial" pitchFamily="34" charset="0"/>
                <a:cs typeface="Arial" pitchFamily="34" charset="0"/>
              </a:rPr>
              <a:t>Quality Assurance System</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600" b="1" dirty="0" smtClean="0">
              <a:solidFill>
                <a:srgbClr val="2E3A69"/>
              </a:solidFill>
              <a:latin typeface="Arial" pitchFamily="34" charset="0"/>
              <a:cs typeface="Arial" pitchFamily="34"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dirty="0" smtClean="0">
                <a:solidFill>
                  <a:srgbClr val="2E3A69"/>
                </a:solidFill>
                <a:latin typeface="Arial" pitchFamily="34" charset="0"/>
                <a:cs typeface="Arial" pitchFamily="34" charset="0"/>
              </a:rPr>
              <a:t>UOC  </a:t>
            </a:r>
            <a:endParaRPr lang="en-US" sz="3600" b="1" dirty="0">
              <a:solidFill>
                <a:srgbClr val="2E3A69"/>
              </a:solidFill>
              <a:latin typeface="Arial" pitchFamily="34" charset="0"/>
              <a:cs typeface="Arial" pitchFamily="34" charset="0"/>
            </a:endParaRPr>
          </a:p>
        </p:txBody>
      </p:sp>
      <p:sp>
        <p:nvSpPr>
          <p:cNvPr id="3" name="Text Box 2"/>
          <p:cNvSpPr txBox="1">
            <a:spLocks noChangeArrowheads="1"/>
          </p:cNvSpPr>
          <p:nvPr/>
        </p:nvSpPr>
        <p:spPr bwMode="auto">
          <a:xfrm>
            <a:off x="4246711" y="6004304"/>
            <a:ext cx="4897289" cy="853696"/>
          </a:xfrm>
          <a:prstGeom prst="rect">
            <a:avLst/>
          </a:prstGeom>
          <a:noFill/>
          <a:ln w="9525">
            <a:noFill/>
            <a:round/>
            <a:headEnd/>
            <a:tailEnd/>
          </a:ln>
        </p:spPr>
        <p:txBody>
          <a:bodyPr wrap="square" lIns="90000" tIns="46800" rIns="90000" bIns="46800">
            <a:spAutoFit/>
          </a:bodyPr>
          <a:lstStyle/>
          <a:p>
            <a:pPr algn="r">
              <a:spcBef>
                <a:spcPts val="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200" b="1" err="1">
                <a:solidFill>
                  <a:srgbClr val="2E3A69"/>
                </a:solidFill>
                <a:latin typeface="Verdana" pitchFamily="34" charset="0"/>
              </a:rPr>
              <a:t>Planning</a:t>
            </a:r>
            <a:r>
              <a:rPr lang="es-ES" sz="1200" b="1">
                <a:solidFill>
                  <a:srgbClr val="2E3A69"/>
                </a:solidFill>
                <a:latin typeface="Verdana" pitchFamily="34" charset="0"/>
              </a:rPr>
              <a:t> and </a:t>
            </a:r>
            <a:r>
              <a:rPr lang="es-ES" sz="1200" b="1" err="1" smtClean="0">
                <a:solidFill>
                  <a:srgbClr val="2E3A69"/>
                </a:solidFill>
                <a:latin typeface="Verdana" pitchFamily="34" charset="0"/>
              </a:rPr>
              <a:t>Quality</a:t>
            </a:r>
            <a:r>
              <a:rPr lang="es-ES" sz="1200" b="1" smtClean="0">
                <a:solidFill>
                  <a:srgbClr val="2E3A69"/>
                </a:solidFill>
                <a:latin typeface="Verdana" pitchFamily="34" charset="0"/>
              </a:rPr>
              <a:t> Office</a:t>
            </a:r>
            <a:endParaRPr lang="es-ES" sz="1200" b="1" smtClean="0">
              <a:solidFill>
                <a:srgbClr val="2E3A69"/>
              </a:solidFill>
              <a:latin typeface="Verdana" pitchFamily="34" charset="0"/>
            </a:endParaRPr>
          </a:p>
          <a:p>
            <a:pPr algn="r">
              <a:spcBef>
                <a:spcPts val="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200" b="1" smtClean="0">
                <a:solidFill>
                  <a:srgbClr val="2E3A69"/>
                </a:solidFill>
                <a:latin typeface="Verdana" pitchFamily="34" charset="0"/>
                <a:hlinkClick r:id="rId3"/>
              </a:rPr>
              <a:t>http://www.uoc.edu/portal/ca/qualitat/index.html</a:t>
            </a:r>
            <a:endParaRPr lang="es-ES" sz="1200" b="1" smtClean="0">
              <a:solidFill>
                <a:srgbClr val="2E3A69"/>
              </a:solidFill>
              <a:latin typeface="Verdana" pitchFamily="34" charset="0"/>
            </a:endParaRPr>
          </a:p>
          <a:p>
            <a:pPr algn="r">
              <a:spcBef>
                <a:spcPts val="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1200" b="1" smtClean="0">
                <a:solidFill>
                  <a:srgbClr val="2E3A69"/>
                </a:solidFill>
                <a:latin typeface="Verdana" pitchFamily="34" charset="0"/>
                <a:hlinkClick r:id="rId4"/>
              </a:rPr>
              <a:t>http://www.uoc.edu/portal/es/qualitat/index.html</a:t>
            </a:r>
            <a:endParaRPr lang="es-ES" sz="1200" b="1">
              <a:solidFill>
                <a:srgbClr val="2E3A69"/>
              </a:solidFill>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1052736"/>
            <a:ext cx="8137525" cy="2800767"/>
          </a:xfrm>
          <a:prstGeom prst="rect">
            <a:avLst/>
          </a:prstGeom>
          <a:noFill/>
          <a:ln w="9525">
            <a:noFill/>
            <a:miter lim="800000"/>
            <a:headEnd/>
            <a:tailEnd/>
          </a:ln>
        </p:spPr>
        <p:txBody>
          <a:bodyPr>
            <a:spAutoFit/>
          </a:bodyPr>
          <a:lstStyle/>
          <a:p>
            <a:r>
              <a:rPr lang="ca-ES" sz="1400" b="1">
                <a:solidFill>
                  <a:srgbClr val="2C3564"/>
                </a:solidFill>
                <a:latin typeface="Arial" pitchFamily="34" charset="0"/>
                <a:cs typeface="Arial" pitchFamily="34" charset="0"/>
              </a:rPr>
              <a:t>The </a:t>
            </a:r>
            <a:r>
              <a:rPr lang="ca-ES" sz="1400" b="1" err="1" smtClean="0">
                <a:solidFill>
                  <a:srgbClr val="2C3564"/>
                </a:solidFill>
                <a:latin typeface="Arial" pitchFamily="34" charset="0"/>
                <a:cs typeface="Arial" pitchFamily="34" charset="0"/>
              </a:rPr>
              <a:t>following</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projects</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are</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designed</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accordind</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the</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internal</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quality</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assurance</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system</a:t>
            </a:r>
            <a:r>
              <a:rPr lang="ca-ES" sz="1400" b="1" smtClean="0">
                <a:solidFill>
                  <a:srgbClr val="2C3564"/>
                </a:solidFill>
                <a:latin typeface="Arial" pitchFamily="34" charset="0"/>
                <a:cs typeface="Arial" pitchFamily="34" charset="0"/>
              </a:rPr>
              <a:t>:</a:t>
            </a:r>
          </a:p>
          <a:p>
            <a:endParaRPr lang="ca-ES" sz="1400" b="1" smtClean="0">
              <a:solidFill>
                <a:srgbClr val="2C3564"/>
              </a:solidFill>
              <a:latin typeface="Arial" pitchFamily="34" charset="0"/>
              <a:cs typeface="Arial" pitchFamily="34" charset="0"/>
            </a:endParaRPr>
          </a:p>
          <a:p>
            <a:endParaRPr lang="ca-ES" sz="1400" b="1" smtClean="0">
              <a:solidFill>
                <a:srgbClr val="2C3564"/>
              </a:solidFill>
              <a:latin typeface="Arial" pitchFamily="34" charset="0"/>
              <a:cs typeface="Arial" pitchFamily="34" charset="0"/>
            </a:endParaRPr>
          </a:p>
          <a:p>
            <a:r>
              <a:rPr lang="ca-ES" sz="1200" b="1" smtClean="0">
                <a:solidFill>
                  <a:srgbClr val="2C3564"/>
                </a:solidFill>
                <a:latin typeface="Arial" pitchFamily="34" charset="0"/>
                <a:cs typeface="Arial" pitchFamily="34" charset="0"/>
              </a:rPr>
              <a:t>DAU </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Universitary</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datawarehouse</a:t>
            </a:r>
            <a:r>
              <a:rPr lang="ca-ES" sz="1200" smtClean="0">
                <a:solidFill>
                  <a:srgbClr val="2C3564"/>
                </a:solidFill>
                <a:latin typeface="Arial" pitchFamily="34" charset="0"/>
                <a:cs typeface="Arial" pitchFamily="34" charset="0"/>
              </a:rPr>
              <a:t>: open to </a:t>
            </a:r>
            <a:r>
              <a:rPr lang="ca-ES" sz="1200" err="1" smtClean="0">
                <a:solidFill>
                  <a:srgbClr val="2C3564"/>
                </a:solidFill>
                <a:latin typeface="Arial" pitchFamily="34" charset="0"/>
                <a:cs typeface="Arial" pitchFamily="34" charset="0"/>
              </a:rPr>
              <a:t>the</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teaching</a:t>
            </a:r>
            <a:r>
              <a:rPr lang="ca-ES" sz="1200" smtClean="0">
                <a:solidFill>
                  <a:srgbClr val="2C3564"/>
                </a:solidFill>
                <a:latin typeface="Arial" pitchFamily="34" charset="0"/>
                <a:cs typeface="Arial" pitchFamily="34" charset="0"/>
              </a:rPr>
              <a:t> staff </a:t>
            </a:r>
            <a:r>
              <a:rPr lang="ca-ES" sz="1200" err="1" smtClean="0">
                <a:solidFill>
                  <a:srgbClr val="2C3564"/>
                </a:solidFill>
                <a:latin typeface="Arial" pitchFamily="34" charset="0"/>
                <a:cs typeface="Arial" pitchFamily="34" charset="0"/>
              </a:rPr>
              <a:t>offers</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the</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academic</a:t>
            </a:r>
            <a:r>
              <a:rPr lang="ca-ES" sz="1200" smtClean="0">
                <a:solidFill>
                  <a:srgbClr val="2C3564"/>
                </a:solidFill>
                <a:latin typeface="Arial" pitchFamily="34" charset="0"/>
                <a:cs typeface="Arial" pitchFamily="34" charset="0"/>
              </a:rPr>
              <a:t> and </a:t>
            </a:r>
            <a:r>
              <a:rPr lang="ca-ES" sz="1200" err="1" smtClean="0">
                <a:solidFill>
                  <a:srgbClr val="2C3564"/>
                </a:solidFill>
                <a:latin typeface="Arial" pitchFamily="34" charset="0"/>
                <a:cs typeface="Arial" pitchFamily="34" charset="0"/>
              </a:rPr>
              <a:t>the</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satisfaction</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results</a:t>
            </a:r>
            <a:r>
              <a:rPr lang="ca-ES" sz="1200" smtClean="0">
                <a:solidFill>
                  <a:srgbClr val="2C3564"/>
                </a:solidFill>
                <a:latin typeface="Arial" pitchFamily="34" charset="0"/>
                <a:cs typeface="Arial" pitchFamily="34" charset="0"/>
              </a:rPr>
              <a:t> for </a:t>
            </a:r>
            <a:r>
              <a:rPr lang="ca-ES" sz="1200" err="1" smtClean="0">
                <a:solidFill>
                  <a:srgbClr val="2C3564"/>
                </a:solidFill>
                <a:latin typeface="Arial" pitchFamily="34" charset="0"/>
                <a:cs typeface="Arial" pitchFamily="34" charset="0"/>
              </a:rPr>
              <a:t>classroom</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subject</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programme</a:t>
            </a:r>
            <a:r>
              <a:rPr lang="ca-ES" sz="1200" smtClean="0">
                <a:solidFill>
                  <a:srgbClr val="2C3564"/>
                </a:solidFill>
                <a:latin typeface="Arial" pitchFamily="34" charset="0"/>
                <a:cs typeface="Arial" pitchFamily="34" charset="0"/>
              </a:rPr>
              <a:t> and </a:t>
            </a:r>
            <a:r>
              <a:rPr lang="ca-ES" sz="1200" err="1" smtClean="0">
                <a:solidFill>
                  <a:srgbClr val="2C3564"/>
                </a:solidFill>
                <a:latin typeface="Arial" pitchFamily="34" charset="0"/>
                <a:cs typeface="Arial" pitchFamily="34" charset="0"/>
              </a:rPr>
              <a:t>institutional</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lebel</a:t>
            </a:r>
            <a:r>
              <a:rPr lang="ca-ES" sz="1200" smtClean="0">
                <a:solidFill>
                  <a:srgbClr val="2C3564"/>
                </a:solidFill>
                <a:latin typeface="Arial" pitchFamily="34" charset="0"/>
                <a:cs typeface="Arial" pitchFamily="34" charset="0"/>
              </a:rPr>
              <a:t>. Is </a:t>
            </a:r>
            <a:r>
              <a:rPr lang="ca-ES" sz="1200" err="1" smtClean="0">
                <a:solidFill>
                  <a:srgbClr val="2C3564"/>
                </a:solidFill>
                <a:latin typeface="Arial" pitchFamily="34" charset="0"/>
                <a:cs typeface="Arial" pitchFamily="34" charset="0"/>
              </a:rPr>
              <a:t>used</a:t>
            </a:r>
            <a:r>
              <a:rPr lang="ca-ES" sz="1200" smtClean="0">
                <a:solidFill>
                  <a:srgbClr val="2C3564"/>
                </a:solidFill>
                <a:latin typeface="Arial" pitchFamily="34" charset="0"/>
                <a:cs typeface="Arial" pitchFamily="34" charset="0"/>
              </a:rPr>
              <a:t> at </a:t>
            </a:r>
            <a:r>
              <a:rPr lang="ca-ES" sz="1200" err="1" smtClean="0">
                <a:solidFill>
                  <a:srgbClr val="2C3564"/>
                </a:solidFill>
                <a:latin typeface="Arial" pitchFamily="34" charset="0"/>
                <a:cs typeface="Arial" pitchFamily="34" charset="0"/>
              </a:rPr>
              <a:t>the</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monitoring</a:t>
            </a:r>
            <a:r>
              <a:rPr lang="ca-ES" sz="1200" smtClean="0">
                <a:solidFill>
                  <a:srgbClr val="2C3564"/>
                </a:solidFill>
                <a:latin typeface="Arial" pitchFamily="34" charset="0"/>
                <a:cs typeface="Arial" pitchFamily="34" charset="0"/>
              </a:rPr>
              <a:t> and </a:t>
            </a:r>
            <a:r>
              <a:rPr lang="ca-ES" sz="1200" err="1" smtClean="0">
                <a:solidFill>
                  <a:srgbClr val="2C3564"/>
                </a:solidFill>
                <a:latin typeface="Arial" pitchFamily="34" charset="0"/>
                <a:cs typeface="Arial" pitchFamily="34" charset="0"/>
              </a:rPr>
              <a:t>accreditation</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process</a:t>
            </a:r>
            <a:r>
              <a:rPr lang="ca-ES" sz="1200" smtClean="0">
                <a:solidFill>
                  <a:srgbClr val="2C3564"/>
                </a:solidFill>
                <a:latin typeface="Arial" pitchFamily="34" charset="0"/>
                <a:cs typeface="Arial" pitchFamily="34" charset="0"/>
              </a:rPr>
              <a:t> and </a:t>
            </a:r>
            <a:r>
              <a:rPr lang="ca-ES" sz="1200" err="1" smtClean="0">
                <a:solidFill>
                  <a:srgbClr val="2C3564"/>
                </a:solidFill>
                <a:latin typeface="Arial" pitchFamily="34" charset="0"/>
                <a:cs typeface="Arial" pitchFamily="34" charset="0"/>
              </a:rPr>
              <a:t>the</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results</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are</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used</a:t>
            </a:r>
            <a:r>
              <a:rPr lang="ca-ES" sz="1200" smtClean="0">
                <a:solidFill>
                  <a:srgbClr val="2C3564"/>
                </a:solidFill>
                <a:latin typeface="Arial" pitchFamily="34" charset="0"/>
                <a:cs typeface="Arial" pitchFamily="34" charset="0"/>
              </a:rPr>
              <a:t> for </a:t>
            </a:r>
            <a:r>
              <a:rPr lang="ca-ES" sz="1200" err="1" smtClean="0">
                <a:solidFill>
                  <a:srgbClr val="2C3564"/>
                </a:solidFill>
                <a:latin typeface="Arial" pitchFamily="34" charset="0"/>
                <a:cs typeface="Arial" pitchFamily="34" charset="0"/>
              </a:rPr>
              <a:t>the</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teaching</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evaluation</a:t>
            </a:r>
            <a:r>
              <a:rPr lang="ca-ES" sz="1200" smtClean="0">
                <a:solidFill>
                  <a:srgbClr val="2C3564"/>
                </a:solidFill>
                <a:latin typeface="Arial" pitchFamily="34" charset="0"/>
                <a:cs typeface="Arial" pitchFamily="34" charset="0"/>
              </a:rPr>
              <a:t>.</a:t>
            </a:r>
          </a:p>
          <a:p>
            <a:endParaRPr lang="ca-ES" sz="1400" b="1" smtClean="0">
              <a:solidFill>
                <a:srgbClr val="2C3564"/>
              </a:solidFill>
              <a:latin typeface="Arial" pitchFamily="34" charset="0"/>
              <a:cs typeface="Arial" pitchFamily="34" charset="0"/>
            </a:endParaRPr>
          </a:p>
          <a:p>
            <a:endParaRPr lang="ca-ES" sz="1400" b="1" smtClean="0">
              <a:solidFill>
                <a:srgbClr val="2C3564"/>
              </a:solidFill>
              <a:latin typeface="Arial" pitchFamily="34" charset="0"/>
              <a:cs typeface="Arial" pitchFamily="34" charset="0"/>
            </a:endParaRPr>
          </a:p>
          <a:p>
            <a:endParaRPr lang="ca-ES" sz="1400" b="1" smtClean="0">
              <a:solidFill>
                <a:srgbClr val="2C3564"/>
              </a:solidFill>
              <a:latin typeface="Arial" pitchFamily="34" charset="0"/>
              <a:cs typeface="Arial" pitchFamily="34" charset="0"/>
            </a:endParaRPr>
          </a:p>
          <a:p>
            <a:endParaRPr lang="ca-ES" sz="1400" b="1" smtClean="0">
              <a:solidFill>
                <a:srgbClr val="2C3564"/>
              </a:solidFill>
              <a:latin typeface="Arial" pitchFamily="34" charset="0"/>
              <a:cs typeface="Arial" pitchFamily="34" charset="0"/>
            </a:endParaRPr>
          </a:p>
          <a:p>
            <a:endParaRPr lang="ca-ES" sz="1400" b="1" smtClean="0">
              <a:solidFill>
                <a:srgbClr val="2C3564"/>
              </a:solidFill>
              <a:latin typeface="Arial" pitchFamily="34" charset="0"/>
              <a:cs typeface="Arial" pitchFamily="34" charset="0"/>
            </a:endParaRPr>
          </a:p>
          <a:p>
            <a:endParaRPr lang="ca-ES" sz="1400" b="1" smtClean="0">
              <a:solidFill>
                <a:srgbClr val="2C3564"/>
              </a:solidFill>
              <a:latin typeface="Arial" pitchFamily="34" charset="0"/>
              <a:cs typeface="Arial" pitchFamily="34" charset="0"/>
            </a:endParaRPr>
          </a:p>
          <a:p>
            <a:endParaRPr lang="ca-ES" sz="1400" b="1" smtClean="0">
              <a:solidFill>
                <a:srgbClr val="2C3564"/>
              </a:solidFill>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4427984" y="2295730"/>
            <a:ext cx="4716016" cy="363111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179512" y="3409694"/>
            <a:ext cx="4176464" cy="31884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196752"/>
            <a:ext cx="7992888" cy="461665"/>
          </a:xfrm>
          <a:prstGeom prst="rect">
            <a:avLst/>
          </a:prstGeom>
        </p:spPr>
        <p:txBody>
          <a:bodyPr wrap="square">
            <a:spAutoFit/>
          </a:bodyPr>
          <a:lstStyle/>
          <a:p>
            <a:r>
              <a:rPr lang="ca-ES" sz="1200" b="1" smtClean="0">
                <a:solidFill>
                  <a:srgbClr val="2C3564"/>
                </a:solidFill>
                <a:latin typeface="Arial" pitchFamily="34" charset="0"/>
                <a:cs typeface="Arial" pitchFamily="34" charset="0"/>
              </a:rPr>
              <a:t>SURVEY SERVICE – </a:t>
            </a:r>
            <a:r>
              <a:rPr lang="ca-ES" sz="1200" err="1" smtClean="0">
                <a:solidFill>
                  <a:srgbClr val="2C3564"/>
                </a:solidFill>
                <a:latin typeface="Arial" pitchFamily="34" charset="0"/>
                <a:cs typeface="Arial" pitchFamily="34" charset="0"/>
              </a:rPr>
              <a:t>Internal</a:t>
            </a:r>
            <a:r>
              <a:rPr lang="ca-ES" sz="1200" smtClean="0">
                <a:solidFill>
                  <a:srgbClr val="2C3564"/>
                </a:solidFill>
                <a:latin typeface="Arial" pitchFamily="34" charset="0"/>
                <a:cs typeface="Arial" pitchFamily="34" charset="0"/>
              </a:rPr>
              <a:t> service for </a:t>
            </a:r>
            <a:r>
              <a:rPr lang="ca-ES" sz="1200" err="1" smtClean="0">
                <a:solidFill>
                  <a:srgbClr val="2C3564"/>
                </a:solidFill>
                <a:latin typeface="Arial" pitchFamily="34" charset="0"/>
                <a:cs typeface="Arial" pitchFamily="34" charset="0"/>
              </a:rPr>
              <a:t>the</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collection</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analysis</a:t>
            </a:r>
            <a:r>
              <a:rPr lang="ca-ES" sz="1200" smtClean="0">
                <a:solidFill>
                  <a:srgbClr val="2C3564"/>
                </a:solidFill>
                <a:latin typeface="Arial" pitchFamily="34" charset="0"/>
                <a:cs typeface="Arial" pitchFamily="34" charset="0"/>
              </a:rPr>
              <a:t> and </a:t>
            </a:r>
            <a:r>
              <a:rPr lang="ca-ES" sz="1200" err="1" smtClean="0">
                <a:solidFill>
                  <a:srgbClr val="2C3564"/>
                </a:solidFill>
                <a:latin typeface="Arial" pitchFamily="34" charset="0"/>
                <a:cs typeface="Arial" pitchFamily="34" charset="0"/>
              </a:rPr>
              <a:t>disseminate</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the</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views</a:t>
            </a:r>
            <a:r>
              <a:rPr lang="ca-ES" sz="1200" smtClean="0">
                <a:solidFill>
                  <a:srgbClr val="2C3564"/>
                </a:solidFill>
                <a:latin typeface="Arial" pitchFamily="34" charset="0"/>
                <a:cs typeface="Arial" pitchFamily="34" charset="0"/>
              </a:rPr>
              <a:t> of </a:t>
            </a:r>
            <a:r>
              <a:rPr lang="ca-ES" sz="1200" err="1" smtClean="0">
                <a:solidFill>
                  <a:srgbClr val="2C3564"/>
                </a:solidFill>
                <a:latin typeface="Arial" pitchFamily="34" charset="0"/>
                <a:cs typeface="Arial" pitchFamily="34" charset="0"/>
              </a:rPr>
              <a:t>the</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different</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interest</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groups</a:t>
            </a:r>
            <a:r>
              <a:rPr lang="ca-ES" sz="1200" smtClean="0">
                <a:solidFill>
                  <a:srgbClr val="2C3564"/>
                </a:solidFill>
                <a:latin typeface="Arial" pitchFamily="34" charset="0"/>
                <a:cs typeface="Arial" pitchFamily="34" charset="0"/>
              </a:rPr>
              <a:t>. For </a:t>
            </a:r>
            <a:r>
              <a:rPr lang="ca-ES" sz="1200" err="1" smtClean="0">
                <a:solidFill>
                  <a:srgbClr val="2C3564"/>
                </a:solidFill>
                <a:latin typeface="Arial" pitchFamily="34" charset="0"/>
                <a:cs typeface="Arial" pitchFamily="34" charset="0"/>
              </a:rPr>
              <a:t>students</a:t>
            </a:r>
            <a:r>
              <a:rPr lang="ca-ES" sz="1200" smtClean="0">
                <a:solidFill>
                  <a:srgbClr val="2C3564"/>
                </a:solidFill>
                <a:latin typeface="Arial" pitchFamily="34" charset="0"/>
                <a:cs typeface="Arial" pitchFamily="34" charset="0"/>
              </a:rPr>
              <a:t>, UOC </a:t>
            </a:r>
            <a:r>
              <a:rPr lang="ca-ES" sz="1200" err="1" smtClean="0">
                <a:solidFill>
                  <a:srgbClr val="2C3564"/>
                </a:solidFill>
                <a:latin typeface="Arial" pitchFamily="34" charset="0"/>
                <a:cs typeface="Arial" pitchFamily="34" charset="0"/>
              </a:rPr>
              <a:t>collect</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information</a:t>
            </a:r>
            <a:r>
              <a:rPr lang="ca-ES" sz="1200" smtClean="0">
                <a:solidFill>
                  <a:srgbClr val="2C3564"/>
                </a:solidFill>
                <a:latin typeface="Arial" pitchFamily="34" charset="0"/>
                <a:cs typeface="Arial" pitchFamily="34" charset="0"/>
              </a:rPr>
              <a:t> at diferent moments </a:t>
            </a:r>
            <a:r>
              <a:rPr lang="ca-ES" sz="1200" err="1" smtClean="0">
                <a:solidFill>
                  <a:srgbClr val="2C3564"/>
                </a:solidFill>
                <a:latin typeface="Arial" pitchFamily="34" charset="0"/>
                <a:cs typeface="Arial" pitchFamily="34" charset="0"/>
              </a:rPr>
              <a:t>related</a:t>
            </a:r>
            <a:r>
              <a:rPr lang="ca-ES" sz="1200" smtClean="0">
                <a:solidFill>
                  <a:srgbClr val="2C3564"/>
                </a:solidFill>
                <a:latin typeface="Arial" pitchFamily="34" charset="0"/>
                <a:cs typeface="Arial" pitchFamily="34" charset="0"/>
              </a:rPr>
              <a:t> to </a:t>
            </a:r>
            <a:r>
              <a:rPr lang="ca-ES" sz="1200" err="1" smtClean="0">
                <a:solidFill>
                  <a:srgbClr val="2C3564"/>
                </a:solidFill>
                <a:latin typeface="Arial" pitchFamily="34" charset="0"/>
                <a:cs typeface="Arial" pitchFamily="34" charset="0"/>
              </a:rPr>
              <a:t>the</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lifecycle</a:t>
            </a:r>
            <a:r>
              <a:rPr lang="ca-ES" sz="1200" smtClean="0">
                <a:solidFill>
                  <a:srgbClr val="2C3564"/>
                </a:solidFill>
                <a:latin typeface="Arial" pitchFamily="34" charset="0"/>
                <a:cs typeface="Arial" pitchFamily="34" charset="0"/>
              </a:rPr>
              <a:t> of </a:t>
            </a:r>
            <a:r>
              <a:rPr lang="ca-ES" sz="1200" err="1" smtClean="0">
                <a:solidFill>
                  <a:srgbClr val="2C3564"/>
                </a:solidFill>
                <a:latin typeface="Arial" pitchFamily="34" charset="0"/>
                <a:cs typeface="Arial" pitchFamily="34" charset="0"/>
              </a:rPr>
              <a:t>students</a:t>
            </a:r>
            <a:r>
              <a:rPr lang="ca-ES" sz="1200" smtClean="0">
                <a:solidFill>
                  <a:srgbClr val="2C3564"/>
                </a:solidFill>
                <a:latin typeface="Arial" pitchFamily="34" charset="0"/>
                <a:cs typeface="Arial" pitchFamily="34" charset="0"/>
              </a:rPr>
              <a:t>:</a:t>
            </a:r>
          </a:p>
        </p:txBody>
      </p:sp>
      <p:sp>
        <p:nvSpPr>
          <p:cNvPr id="3" name="Rectangle 3"/>
          <p:cNvSpPr>
            <a:spLocks noChangeArrowheads="1"/>
          </p:cNvSpPr>
          <p:nvPr/>
        </p:nvSpPr>
        <p:spPr bwMode="auto">
          <a:xfrm>
            <a:off x="519434" y="2235051"/>
            <a:ext cx="5372100" cy="254000"/>
          </a:xfrm>
          <a:prstGeom prst="rect">
            <a:avLst/>
          </a:prstGeom>
          <a:solidFill>
            <a:srgbClr val="FFFFFF"/>
          </a:solidFill>
          <a:ln w="9525">
            <a:solidFill>
              <a:schemeClr val="tx2"/>
            </a:solidFill>
            <a:miter lim="800000"/>
            <a:headEnd/>
            <a:tailEnd/>
          </a:ln>
        </p:spPr>
        <p:txBody>
          <a:bodyPr anchor="ctr">
            <a:spAutoFit/>
          </a:bodyPr>
          <a:lstStyle/>
          <a:p>
            <a:endParaRPr lang="en-US" sz="1000" b="1">
              <a:cs typeface="Arial" charset="0"/>
            </a:endParaRPr>
          </a:p>
        </p:txBody>
      </p:sp>
      <p:sp>
        <p:nvSpPr>
          <p:cNvPr id="4" name="Text Box 4"/>
          <p:cNvSpPr txBox="1">
            <a:spLocks noChangeArrowheads="1"/>
          </p:cNvSpPr>
          <p:nvPr/>
        </p:nvSpPr>
        <p:spPr bwMode="auto">
          <a:xfrm>
            <a:off x="324172" y="2204889"/>
            <a:ext cx="1296987" cy="314325"/>
          </a:xfrm>
          <a:prstGeom prst="rect">
            <a:avLst/>
          </a:prstGeom>
          <a:solidFill>
            <a:srgbClr val="FFFFFF"/>
          </a:solidFill>
          <a:ln w="9525">
            <a:solidFill>
              <a:schemeClr val="tx2"/>
            </a:solidFill>
            <a:miter lim="800000"/>
            <a:headEnd/>
            <a:tailEnd/>
          </a:ln>
        </p:spPr>
        <p:txBody>
          <a:bodyPr anchor="ctr">
            <a:spAutoFit/>
          </a:bodyPr>
          <a:lstStyle/>
          <a:p>
            <a:pPr algn="ctr"/>
            <a:r>
              <a:rPr lang="ca-ES" sz="1400" b="1">
                <a:solidFill>
                  <a:srgbClr val="000066"/>
                </a:solidFill>
                <a:cs typeface="Arial" charset="0"/>
              </a:rPr>
              <a:t>Access</a:t>
            </a:r>
          </a:p>
        </p:txBody>
      </p:sp>
      <p:sp>
        <p:nvSpPr>
          <p:cNvPr id="5" name="Text Box 5"/>
          <p:cNvSpPr txBox="1">
            <a:spLocks noChangeArrowheads="1"/>
          </p:cNvSpPr>
          <p:nvPr/>
        </p:nvSpPr>
        <p:spPr bwMode="auto">
          <a:xfrm>
            <a:off x="4932684" y="2204889"/>
            <a:ext cx="1517650" cy="314325"/>
          </a:xfrm>
          <a:prstGeom prst="rect">
            <a:avLst/>
          </a:prstGeom>
          <a:solidFill>
            <a:srgbClr val="FFFFFF"/>
          </a:solidFill>
          <a:ln w="9525">
            <a:solidFill>
              <a:schemeClr val="tx2"/>
            </a:solidFill>
            <a:miter lim="800000"/>
            <a:headEnd/>
            <a:tailEnd/>
          </a:ln>
        </p:spPr>
        <p:txBody>
          <a:bodyPr anchor="ctr">
            <a:spAutoFit/>
          </a:bodyPr>
          <a:lstStyle/>
          <a:p>
            <a:pPr algn="ctr"/>
            <a:r>
              <a:rPr lang="ca-ES" sz="1400" b="1">
                <a:solidFill>
                  <a:srgbClr val="000066"/>
                </a:solidFill>
                <a:cs typeface="Arial" charset="0"/>
              </a:rPr>
              <a:t>Graduation</a:t>
            </a:r>
          </a:p>
        </p:txBody>
      </p:sp>
      <p:sp>
        <p:nvSpPr>
          <p:cNvPr id="6" name="Text Box 6"/>
          <p:cNvSpPr txBox="1">
            <a:spLocks noChangeArrowheads="1"/>
          </p:cNvSpPr>
          <p:nvPr/>
        </p:nvSpPr>
        <p:spPr bwMode="auto">
          <a:xfrm>
            <a:off x="1621159" y="2204889"/>
            <a:ext cx="3355975" cy="314325"/>
          </a:xfrm>
          <a:prstGeom prst="rect">
            <a:avLst/>
          </a:prstGeom>
          <a:solidFill>
            <a:srgbClr val="FFFFFF"/>
          </a:solidFill>
          <a:ln w="9525">
            <a:solidFill>
              <a:schemeClr val="tx2"/>
            </a:solidFill>
            <a:miter lim="800000"/>
            <a:headEnd/>
            <a:tailEnd/>
          </a:ln>
        </p:spPr>
        <p:txBody>
          <a:bodyPr anchor="ctr">
            <a:spAutoFit/>
          </a:bodyPr>
          <a:lstStyle/>
          <a:p>
            <a:pPr algn="ctr"/>
            <a:r>
              <a:rPr lang="ca-ES" sz="1400" b="1">
                <a:solidFill>
                  <a:srgbClr val="000066"/>
                </a:solidFill>
                <a:cs typeface="Arial" charset="0"/>
              </a:rPr>
              <a:t>Academic period</a:t>
            </a:r>
          </a:p>
        </p:txBody>
      </p:sp>
      <p:sp>
        <p:nvSpPr>
          <p:cNvPr id="7" name="Text Box 7"/>
          <p:cNvSpPr txBox="1">
            <a:spLocks noChangeArrowheads="1"/>
          </p:cNvSpPr>
          <p:nvPr/>
        </p:nvSpPr>
        <p:spPr bwMode="auto">
          <a:xfrm>
            <a:off x="6450334" y="2204889"/>
            <a:ext cx="2370138" cy="314325"/>
          </a:xfrm>
          <a:prstGeom prst="rect">
            <a:avLst/>
          </a:prstGeom>
          <a:solidFill>
            <a:srgbClr val="FFFFFF"/>
          </a:solidFill>
          <a:ln w="9525">
            <a:solidFill>
              <a:schemeClr val="tx2"/>
            </a:solidFill>
            <a:miter lim="800000"/>
            <a:headEnd/>
            <a:tailEnd/>
          </a:ln>
        </p:spPr>
        <p:txBody>
          <a:bodyPr anchor="ctr">
            <a:spAutoFit/>
          </a:bodyPr>
          <a:lstStyle/>
          <a:p>
            <a:pPr algn="ctr"/>
            <a:r>
              <a:rPr lang="es-ES" sz="1400" b="1">
                <a:solidFill>
                  <a:srgbClr val="000066"/>
                </a:solidFill>
                <a:cs typeface="Arial" charset="0"/>
              </a:rPr>
              <a:t>Post graduation</a:t>
            </a:r>
            <a:endParaRPr lang="ca-ES" sz="1400" b="1">
              <a:solidFill>
                <a:srgbClr val="000066"/>
              </a:solidFill>
              <a:cs typeface="Arial" charset="0"/>
            </a:endParaRPr>
          </a:p>
        </p:txBody>
      </p:sp>
      <p:sp>
        <p:nvSpPr>
          <p:cNvPr id="8" name="Line 8"/>
          <p:cNvSpPr>
            <a:spLocks noChangeShapeType="1"/>
          </p:cNvSpPr>
          <p:nvPr/>
        </p:nvSpPr>
        <p:spPr bwMode="auto">
          <a:xfrm>
            <a:off x="2384747" y="2924026"/>
            <a:ext cx="0" cy="200025"/>
          </a:xfrm>
          <a:prstGeom prst="line">
            <a:avLst/>
          </a:prstGeom>
          <a:noFill/>
          <a:ln w="9525">
            <a:solidFill>
              <a:schemeClr val="tx2"/>
            </a:solidFill>
            <a:round/>
            <a:headEnd/>
            <a:tailEnd type="triangle" w="med" len="med"/>
          </a:ln>
        </p:spPr>
        <p:txBody>
          <a:bodyPr/>
          <a:lstStyle/>
          <a:p>
            <a:endParaRPr lang="ca-ES"/>
          </a:p>
        </p:txBody>
      </p:sp>
      <p:sp>
        <p:nvSpPr>
          <p:cNvPr id="9" name="Line 9"/>
          <p:cNvSpPr>
            <a:spLocks noChangeShapeType="1"/>
          </p:cNvSpPr>
          <p:nvPr/>
        </p:nvSpPr>
        <p:spPr bwMode="auto">
          <a:xfrm>
            <a:off x="7715572" y="2752576"/>
            <a:ext cx="0" cy="457200"/>
          </a:xfrm>
          <a:prstGeom prst="line">
            <a:avLst/>
          </a:prstGeom>
          <a:noFill/>
          <a:ln w="9525">
            <a:solidFill>
              <a:schemeClr val="tx2"/>
            </a:solidFill>
            <a:round/>
            <a:headEnd/>
            <a:tailEnd type="triangle" w="med" len="med"/>
          </a:ln>
        </p:spPr>
        <p:txBody>
          <a:bodyPr/>
          <a:lstStyle/>
          <a:p>
            <a:endParaRPr lang="ca-ES"/>
          </a:p>
        </p:txBody>
      </p:sp>
      <p:sp>
        <p:nvSpPr>
          <p:cNvPr id="10" name="Line 12"/>
          <p:cNvSpPr>
            <a:spLocks noChangeShapeType="1"/>
          </p:cNvSpPr>
          <p:nvPr/>
        </p:nvSpPr>
        <p:spPr bwMode="auto">
          <a:xfrm>
            <a:off x="5704209" y="2752576"/>
            <a:ext cx="0" cy="457200"/>
          </a:xfrm>
          <a:prstGeom prst="line">
            <a:avLst/>
          </a:prstGeom>
          <a:noFill/>
          <a:ln w="9525">
            <a:solidFill>
              <a:schemeClr val="tx2"/>
            </a:solidFill>
            <a:round/>
            <a:headEnd/>
            <a:tailEnd type="triangle" w="med" len="med"/>
          </a:ln>
        </p:spPr>
        <p:txBody>
          <a:bodyPr/>
          <a:lstStyle/>
          <a:p>
            <a:endParaRPr lang="ca-ES"/>
          </a:p>
        </p:txBody>
      </p:sp>
      <p:sp>
        <p:nvSpPr>
          <p:cNvPr id="11" name="Line 13"/>
          <p:cNvSpPr>
            <a:spLocks noChangeShapeType="1"/>
          </p:cNvSpPr>
          <p:nvPr/>
        </p:nvSpPr>
        <p:spPr bwMode="auto">
          <a:xfrm>
            <a:off x="924247" y="2704951"/>
            <a:ext cx="0" cy="457200"/>
          </a:xfrm>
          <a:prstGeom prst="line">
            <a:avLst/>
          </a:prstGeom>
          <a:noFill/>
          <a:ln w="9525">
            <a:solidFill>
              <a:schemeClr val="tx2"/>
            </a:solidFill>
            <a:round/>
            <a:headEnd/>
            <a:tailEnd type="triangle" w="med" len="med"/>
          </a:ln>
        </p:spPr>
        <p:txBody>
          <a:bodyPr/>
          <a:lstStyle/>
          <a:p>
            <a:endParaRPr lang="ca-ES"/>
          </a:p>
        </p:txBody>
      </p:sp>
      <p:sp>
        <p:nvSpPr>
          <p:cNvPr id="12" name="17 Rectángulo"/>
          <p:cNvSpPr>
            <a:spLocks noChangeArrowheads="1"/>
          </p:cNvSpPr>
          <p:nvPr/>
        </p:nvSpPr>
        <p:spPr bwMode="auto">
          <a:xfrm>
            <a:off x="363859" y="3158976"/>
            <a:ext cx="1209675" cy="1477963"/>
          </a:xfrm>
          <a:prstGeom prst="rect">
            <a:avLst/>
          </a:prstGeom>
          <a:noFill/>
          <a:ln w="9525">
            <a:solidFill>
              <a:schemeClr val="tx2"/>
            </a:solidFill>
            <a:miter lim="800000"/>
            <a:headEnd/>
            <a:tailEnd/>
          </a:ln>
        </p:spPr>
        <p:txBody>
          <a:bodyPr>
            <a:spAutoFit/>
          </a:bodyPr>
          <a:lstStyle/>
          <a:p>
            <a:r>
              <a:rPr lang="es-ES" sz="900" b="1">
                <a:solidFill>
                  <a:srgbClr val="000066"/>
                </a:solidFill>
                <a:cs typeface="Arial" charset="0"/>
              </a:rPr>
              <a:t>Assessment of joining the university:</a:t>
            </a:r>
            <a:r>
              <a:rPr lang="es-ES" sz="900">
                <a:solidFill>
                  <a:srgbClr val="000066"/>
                </a:solidFill>
                <a:cs typeface="Arial" charset="0"/>
              </a:rPr>
              <a:t/>
            </a:r>
            <a:br>
              <a:rPr lang="es-ES" sz="900">
                <a:solidFill>
                  <a:srgbClr val="000066"/>
                </a:solidFill>
                <a:cs typeface="Arial" charset="0"/>
              </a:rPr>
            </a:br>
            <a:endParaRPr lang="es-ES" sz="900">
              <a:solidFill>
                <a:srgbClr val="000066"/>
              </a:solidFill>
              <a:cs typeface="Arial" charset="0"/>
            </a:endParaRPr>
          </a:p>
          <a:p>
            <a:r>
              <a:rPr lang="es-ES" sz="900">
                <a:solidFill>
                  <a:srgbClr val="000066"/>
                </a:solidFill>
                <a:cs typeface="Arial" charset="0"/>
              </a:rPr>
              <a:t>Summary of expectations with the training and evaluation of satisfaction with care and shelter.</a:t>
            </a:r>
            <a:endParaRPr lang="ca-ES" sz="900">
              <a:solidFill>
                <a:srgbClr val="000066"/>
              </a:solidFill>
              <a:cs typeface="Arial" charset="0"/>
            </a:endParaRPr>
          </a:p>
        </p:txBody>
      </p:sp>
      <p:sp>
        <p:nvSpPr>
          <p:cNvPr id="13" name="Text Box 14"/>
          <p:cNvSpPr txBox="1">
            <a:spLocks noChangeArrowheads="1"/>
          </p:cNvSpPr>
          <p:nvPr/>
        </p:nvSpPr>
        <p:spPr bwMode="auto">
          <a:xfrm>
            <a:off x="1808484" y="3109764"/>
            <a:ext cx="1150938" cy="1903412"/>
          </a:xfrm>
          <a:prstGeom prst="rect">
            <a:avLst/>
          </a:prstGeom>
          <a:solidFill>
            <a:srgbClr val="FFFFFF"/>
          </a:solidFill>
          <a:ln w="9525">
            <a:solidFill>
              <a:schemeClr val="tx2"/>
            </a:solidFill>
            <a:miter lim="800000"/>
            <a:headEnd/>
            <a:tailEnd/>
          </a:ln>
        </p:spPr>
        <p:txBody>
          <a:bodyPr/>
          <a:lstStyle/>
          <a:p>
            <a:r>
              <a:rPr lang="en-US" sz="900" b="1">
                <a:solidFill>
                  <a:srgbClr val="000066"/>
                </a:solidFill>
                <a:cs typeface="Arial" charset="0"/>
              </a:rPr>
              <a:t>Assessment of subjects studied:</a:t>
            </a:r>
          </a:p>
          <a:p>
            <a:endParaRPr lang="en-US" sz="900" b="1">
              <a:solidFill>
                <a:srgbClr val="000066"/>
              </a:solidFill>
              <a:cs typeface="Arial" charset="0"/>
            </a:endParaRPr>
          </a:p>
          <a:p>
            <a:r>
              <a:rPr lang="en-US" sz="900">
                <a:solidFill>
                  <a:srgbClr val="000066"/>
                </a:solidFill>
                <a:cs typeface="Arial" charset="0"/>
              </a:rPr>
              <a:t>Compilation of satisfaction towards the course, the teaching, learning resources and assessment system.</a:t>
            </a:r>
            <a:r>
              <a:rPr lang="es-ES" sz="900">
                <a:solidFill>
                  <a:srgbClr val="000066"/>
                </a:solidFill>
                <a:cs typeface="Arial" charset="0"/>
              </a:rPr>
              <a:t> </a:t>
            </a:r>
          </a:p>
          <a:p>
            <a:endParaRPr lang="ca-ES" sz="900">
              <a:solidFill>
                <a:srgbClr val="000066"/>
              </a:solidFill>
              <a:cs typeface="Arial" charset="0"/>
            </a:endParaRPr>
          </a:p>
        </p:txBody>
      </p:sp>
      <p:sp>
        <p:nvSpPr>
          <p:cNvPr id="14" name="Text Box 16"/>
          <p:cNvSpPr txBox="1">
            <a:spLocks noChangeArrowheads="1"/>
          </p:cNvSpPr>
          <p:nvPr/>
        </p:nvSpPr>
        <p:spPr bwMode="auto">
          <a:xfrm>
            <a:off x="5002534" y="3195489"/>
            <a:ext cx="1409700" cy="1530350"/>
          </a:xfrm>
          <a:prstGeom prst="rect">
            <a:avLst/>
          </a:prstGeom>
          <a:solidFill>
            <a:srgbClr val="FFFFFF"/>
          </a:solidFill>
          <a:ln w="9525">
            <a:solidFill>
              <a:schemeClr val="tx2"/>
            </a:solidFill>
            <a:miter lim="800000"/>
            <a:headEnd/>
            <a:tailEnd/>
          </a:ln>
        </p:spPr>
        <p:txBody>
          <a:bodyPr/>
          <a:lstStyle/>
          <a:p>
            <a:r>
              <a:rPr lang="en-US" sz="900" b="1">
                <a:solidFill>
                  <a:srgbClr val="000066"/>
                </a:solidFill>
                <a:cs typeface="Arial" charset="0"/>
              </a:rPr>
              <a:t>Assessment of graduates over time:</a:t>
            </a:r>
          </a:p>
          <a:p>
            <a:r>
              <a:rPr lang="en-US" sz="900">
                <a:solidFill>
                  <a:srgbClr val="000066"/>
                </a:solidFill>
                <a:cs typeface="Arial" charset="0"/>
              </a:rPr>
              <a:t/>
            </a:r>
            <a:br>
              <a:rPr lang="en-US" sz="900">
                <a:solidFill>
                  <a:srgbClr val="000066"/>
                </a:solidFill>
                <a:cs typeface="Arial" charset="0"/>
              </a:rPr>
            </a:br>
            <a:r>
              <a:rPr lang="en-US" sz="900">
                <a:solidFill>
                  <a:srgbClr val="000066"/>
                </a:solidFill>
                <a:cs typeface="Arial" charset="0"/>
              </a:rPr>
              <a:t>Summary descriptive data such as the motivations, expectations,</a:t>
            </a:r>
            <a:r>
              <a:rPr lang="en-US"/>
              <a:t> </a:t>
            </a:r>
            <a:r>
              <a:rPr lang="en-US" sz="900">
                <a:solidFill>
                  <a:srgbClr val="000066"/>
                </a:solidFill>
                <a:cs typeface="Arial" charset="0"/>
              </a:rPr>
              <a:t>assessment and links with the UOC.</a:t>
            </a:r>
            <a:endParaRPr lang="ca-ES" sz="900">
              <a:solidFill>
                <a:srgbClr val="000066"/>
              </a:solidFill>
              <a:cs typeface="Arial" charset="0"/>
            </a:endParaRPr>
          </a:p>
        </p:txBody>
      </p:sp>
      <p:sp>
        <p:nvSpPr>
          <p:cNvPr id="15" name="Text Box 17"/>
          <p:cNvSpPr txBox="1">
            <a:spLocks noChangeArrowheads="1"/>
          </p:cNvSpPr>
          <p:nvPr/>
        </p:nvSpPr>
        <p:spPr bwMode="auto">
          <a:xfrm>
            <a:off x="6764659" y="3217714"/>
            <a:ext cx="1876425" cy="1754187"/>
          </a:xfrm>
          <a:prstGeom prst="rect">
            <a:avLst/>
          </a:prstGeom>
          <a:solidFill>
            <a:srgbClr val="FFFFFF"/>
          </a:solidFill>
          <a:ln w="9525">
            <a:solidFill>
              <a:schemeClr val="tx2"/>
            </a:solidFill>
            <a:miter lim="800000"/>
            <a:headEnd/>
            <a:tailEnd/>
          </a:ln>
        </p:spPr>
        <p:txBody>
          <a:bodyPr>
            <a:spAutoFit/>
          </a:bodyPr>
          <a:lstStyle/>
          <a:p>
            <a:r>
              <a:rPr lang="en-US" sz="900" b="1">
                <a:solidFill>
                  <a:srgbClr val="000066"/>
                </a:solidFill>
                <a:cs typeface="Arial" charset="0"/>
              </a:rPr>
              <a:t>Assessment of the training program towards professional and personal development:</a:t>
            </a:r>
          </a:p>
          <a:p>
            <a:r>
              <a:rPr lang="en-US" sz="900">
                <a:solidFill>
                  <a:srgbClr val="000066"/>
                </a:solidFill>
                <a:cs typeface="Arial" charset="0"/>
              </a:rPr>
              <a:t/>
            </a:r>
            <a:br>
              <a:rPr lang="en-US" sz="900">
                <a:solidFill>
                  <a:srgbClr val="000066"/>
                </a:solidFill>
                <a:cs typeface="Arial" charset="0"/>
              </a:rPr>
            </a:br>
            <a:r>
              <a:rPr lang="en-US" sz="900">
                <a:solidFill>
                  <a:srgbClr val="000066"/>
                </a:solidFill>
                <a:cs typeface="Arial" charset="0"/>
              </a:rPr>
              <a:t>Every 3 years. Such surveys include the satisfaction of the student model to professional education courses taken at the UOC. Also the employer to measure the extent to which training has satisfied market demands.</a:t>
            </a:r>
            <a:endParaRPr lang="ca-ES" sz="900">
              <a:solidFill>
                <a:srgbClr val="000066"/>
              </a:solidFill>
              <a:cs typeface="Arial" charset="0"/>
            </a:endParaRPr>
          </a:p>
        </p:txBody>
      </p:sp>
      <p:sp>
        <p:nvSpPr>
          <p:cNvPr id="16" name="Text Box 14"/>
          <p:cNvSpPr txBox="1">
            <a:spLocks noChangeArrowheads="1"/>
          </p:cNvSpPr>
          <p:nvPr/>
        </p:nvSpPr>
        <p:spPr bwMode="auto">
          <a:xfrm>
            <a:off x="3896047" y="3117701"/>
            <a:ext cx="936625" cy="1895475"/>
          </a:xfrm>
          <a:prstGeom prst="rect">
            <a:avLst/>
          </a:prstGeom>
          <a:solidFill>
            <a:srgbClr val="FFFFFF"/>
          </a:solidFill>
          <a:ln w="9525">
            <a:solidFill>
              <a:schemeClr val="tx2"/>
            </a:solidFill>
            <a:miter lim="800000"/>
            <a:headEnd/>
            <a:tailEnd/>
          </a:ln>
        </p:spPr>
        <p:txBody>
          <a:bodyPr/>
          <a:lstStyle/>
          <a:p>
            <a:r>
              <a:rPr lang="en-US" sz="900" b="1">
                <a:solidFill>
                  <a:srgbClr val="000066"/>
                </a:solidFill>
                <a:cs typeface="Arial" charset="0"/>
              </a:rPr>
              <a:t>Evaluation of end of year:</a:t>
            </a:r>
          </a:p>
          <a:p>
            <a:r>
              <a:rPr lang="en-US" sz="900">
                <a:solidFill>
                  <a:srgbClr val="000066"/>
                </a:solidFill>
                <a:cs typeface="Arial" charset="0"/>
              </a:rPr>
              <a:t/>
            </a:r>
            <a:br>
              <a:rPr lang="en-US" sz="900">
                <a:solidFill>
                  <a:srgbClr val="000066"/>
                </a:solidFill>
                <a:cs typeface="Arial" charset="0"/>
              </a:rPr>
            </a:br>
            <a:r>
              <a:rPr lang="en-US" sz="900">
                <a:solidFill>
                  <a:srgbClr val="000066"/>
                </a:solidFill>
                <a:cs typeface="Arial" charset="0"/>
              </a:rPr>
              <a:t>Compilation of satisfaction toward the degree, tutoring, Services and global institution.</a:t>
            </a:r>
            <a:endParaRPr lang="ca-ES" sz="900">
              <a:solidFill>
                <a:srgbClr val="000066"/>
              </a:solidFill>
              <a:cs typeface="Arial" charset="0"/>
            </a:endParaRPr>
          </a:p>
        </p:txBody>
      </p:sp>
      <p:sp>
        <p:nvSpPr>
          <p:cNvPr id="17" name="Line 8"/>
          <p:cNvSpPr>
            <a:spLocks noChangeShapeType="1"/>
          </p:cNvSpPr>
          <p:nvPr/>
        </p:nvSpPr>
        <p:spPr bwMode="auto">
          <a:xfrm>
            <a:off x="4400872" y="2931964"/>
            <a:ext cx="0" cy="200025"/>
          </a:xfrm>
          <a:prstGeom prst="line">
            <a:avLst/>
          </a:prstGeom>
          <a:noFill/>
          <a:ln w="9525">
            <a:solidFill>
              <a:schemeClr val="tx2"/>
            </a:solidFill>
            <a:round/>
            <a:headEnd/>
            <a:tailEnd type="triangle" w="med" len="med"/>
          </a:ln>
        </p:spPr>
        <p:txBody>
          <a:bodyPr/>
          <a:lstStyle/>
          <a:p>
            <a:endParaRPr lang="ca-ES"/>
          </a:p>
        </p:txBody>
      </p:sp>
      <p:sp>
        <p:nvSpPr>
          <p:cNvPr id="18" name="Text Box 14"/>
          <p:cNvSpPr txBox="1">
            <a:spLocks noChangeArrowheads="1"/>
          </p:cNvSpPr>
          <p:nvPr/>
        </p:nvSpPr>
        <p:spPr bwMode="auto">
          <a:xfrm>
            <a:off x="3032447" y="3147864"/>
            <a:ext cx="755650" cy="352425"/>
          </a:xfrm>
          <a:prstGeom prst="rect">
            <a:avLst/>
          </a:prstGeom>
          <a:solidFill>
            <a:srgbClr val="FFFFFF"/>
          </a:solidFill>
          <a:ln w="9525">
            <a:solidFill>
              <a:schemeClr val="tx2"/>
            </a:solidFill>
            <a:miter lim="800000"/>
            <a:headEnd/>
            <a:tailEnd/>
          </a:ln>
        </p:spPr>
        <p:txBody>
          <a:bodyPr/>
          <a:lstStyle/>
          <a:p>
            <a:pPr>
              <a:spcBef>
                <a:spcPct val="50000"/>
              </a:spcBef>
            </a:pPr>
            <a:r>
              <a:rPr lang="es-ES" sz="900" b="1">
                <a:solidFill>
                  <a:srgbClr val="000066"/>
                </a:solidFill>
                <a:cs typeface="Arial" charset="0"/>
              </a:rPr>
              <a:t>Practicum</a:t>
            </a:r>
          </a:p>
        </p:txBody>
      </p:sp>
      <p:sp>
        <p:nvSpPr>
          <p:cNvPr id="19" name="Text Box 14"/>
          <p:cNvSpPr txBox="1">
            <a:spLocks noChangeArrowheads="1"/>
          </p:cNvSpPr>
          <p:nvPr/>
        </p:nvSpPr>
        <p:spPr bwMode="auto">
          <a:xfrm>
            <a:off x="3032447" y="4005114"/>
            <a:ext cx="766762" cy="430212"/>
          </a:xfrm>
          <a:prstGeom prst="rect">
            <a:avLst/>
          </a:prstGeom>
          <a:solidFill>
            <a:srgbClr val="FFFFFF"/>
          </a:solidFill>
          <a:ln w="9525">
            <a:solidFill>
              <a:schemeClr val="tx2"/>
            </a:solidFill>
            <a:miter lim="800000"/>
            <a:headEnd/>
            <a:tailEnd/>
          </a:ln>
        </p:spPr>
        <p:txBody>
          <a:bodyPr/>
          <a:lstStyle/>
          <a:p>
            <a:pPr algn="ctr">
              <a:spcBef>
                <a:spcPct val="50000"/>
              </a:spcBef>
            </a:pPr>
            <a:r>
              <a:rPr lang="es-ES" sz="900" b="1">
                <a:solidFill>
                  <a:srgbClr val="000066"/>
                </a:solidFill>
                <a:cs typeface="Arial" charset="0"/>
              </a:rPr>
              <a:t>Final Project </a:t>
            </a:r>
          </a:p>
        </p:txBody>
      </p:sp>
      <p:sp>
        <p:nvSpPr>
          <p:cNvPr id="20" name="Line 8"/>
          <p:cNvSpPr>
            <a:spLocks noChangeShapeType="1"/>
          </p:cNvSpPr>
          <p:nvPr/>
        </p:nvSpPr>
        <p:spPr bwMode="auto">
          <a:xfrm flipH="1">
            <a:off x="3391222" y="3644751"/>
            <a:ext cx="1587" cy="169863"/>
          </a:xfrm>
          <a:prstGeom prst="line">
            <a:avLst/>
          </a:prstGeom>
          <a:noFill/>
          <a:ln w="9525">
            <a:solidFill>
              <a:schemeClr val="tx2"/>
            </a:solidFill>
            <a:round/>
            <a:headEnd/>
            <a:tailEnd type="triangle" w="med" len="med"/>
          </a:ln>
        </p:spPr>
        <p:txBody>
          <a:bodyPr/>
          <a:lstStyle/>
          <a:p>
            <a:endParaRPr lang="ca-ES"/>
          </a:p>
        </p:txBody>
      </p:sp>
      <p:sp>
        <p:nvSpPr>
          <p:cNvPr id="21" name="Line 8"/>
          <p:cNvSpPr>
            <a:spLocks noChangeShapeType="1"/>
          </p:cNvSpPr>
          <p:nvPr/>
        </p:nvSpPr>
        <p:spPr bwMode="auto">
          <a:xfrm>
            <a:off x="3392809" y="2925614"/>
            <a:ext cx="0" cy="200025"/>
          </a:xfrm>
          <a:prstGeom prst="line">
            <a:avLst/>
          </a:prstGeom>
          <a:noFill/>
          <a:ln w="9525">
            <a:solidFill>
              <a:schemeClr val="tx2"/>
            </a:solidFill>
            <a:round/>
            <a:headEnd/>
            <a:tailEnd type="triangle" w="med" len="med"/>
          </a:ln>
        </p:spPr>
        <p:txBody>
          <a:bodyPr/>
          <a:lstStyle/>
          <a:p>
            <a:endParaRPr lang="ca-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980728"/>
            <a:ext cx="7848872" cy="1581972"/>
          </a:xfrm>
          <a:prstGeom prst="rect">
            <a:avLst/>
          </a:prstGeom>
        </p:spPr>
        <p:txBody>
          <a:bodyPr wrap="square">
            <a:spAutoFit/>
          </a:bodyPr>
          <a:lstStyle/>
          <a:p>
            <a:pPr marL="87313" indent="-31750" algn="just">
              <a:lnSpc>
                <a:spcPct val="80000"/>
              </a:lnSpc>
              <a:spcBef>
                <a:spcPts val="600"/>
              </a:spcBef>
              <a:buClrTx/>
              <a:buFontTx/>
              <a:buNone/>
              <a:tabLst>
                <a:tab pos="87313" algn="l"/>
                <a:tab pos="1312863" algn="l"/>
                <a:tab pos="2227263" algn="l"/>
                <a:tab pos="3141663" algn="l"/>
                <a:tab pos="4056063" algn="l"/>
                <a:tab pos="4970463" algn="l"/>
                <a:tab pos="5884863" algn="l"/>
                <a:tab pos="6799263" algn="l"/>
                <a:tab pos="7713663" algn="l"/>
                <a:tab pos="8628063" algn="l"/>
                <a:tab pos="9542463" algn="l"/>
                <a:tab pos="10456863" algn="l"/>
              </a:tabLst>
            </a:pPr>
            <a:r>
              <a:rPr lang="es-ES" sz="1200" b="1" smtClean="0">
                <a:solidFill>
                  <a:srgbClr val="2C3564"/>
                </a:solidFill>
                <a:latin typeface="Arial" pitchFamily="34" charset="0"/>
                <a:cs typeface="Arial" pitchFamily="34" charset="0"/>
              </a:rPr>
              <a:t>SURVEY </a:t>
            </a:r>
            <a:r>
              <a:rPr lang="es-ES" sz="1200" err="1" smtClean="0">
                <a:solidFill>
                  <a:srgbClr val="2C3564"/>
                </a:solidFill>
                <a:latin typeface="Arial" pitchFamily="34" charset="0"/>
                <a:cs typeface="Arial" pitchFamily="34" charset="0"/>
              </a:rPr>
              <a:t>graduate</a:t>
            </a:r>
            <a:r>
              <a:rPr lang="es-ES" sz="1200" smtClean="0">
                <a:solidFill>
                  <a:srgbClr val="2C3564"/>
                </a:solidFill>
                <a:latin typeface="Arial" pitchFamily="34" charset="0"/>
                <a:cs typeface="Arial" pitchFamily="34" charset="0"/>
              </a:rPr>
              <a:t> (2007, 2011 and 2014) </a:t>
            </a:r>
            <a:r>
              <a:rPr lang="es-ES" sz="1200" err="1" smtClean="0">
                <a:solidFill>
                  <a:srgbClr val="2C3564"/>
                </a:solidFill>
                <a:latin typeface="Arial" pitchFamily="34" charset="0"/>
                <a:cs typeface="Arial" pitchFamily="34" charset="0"/>
              </a:rPr>
              <a:t>by</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the</a:t>
            </a:r>
            <a:r>
              <a:rPr lang="es-ES" sz="1200" smtClean="0">
                <a:solidFill>
                  <a:srgbClr val="2C3564"/>
                </a:solidFill>
                <a:latin typeface="Arial" pitchFamily="34" charset="0"/>
                <a:cs typeface="Arial" pitchFamily="34" charset="0"/>
              </a:rPr>
              <a:t> AQU : </a:t>
            </a:r>
            <a:r>
              <a:rPr lang="es-ES" sz="1200" err="1" smtClean="0">
                <a:solidFill>
                  <a:srgbClr val="2C3564"/>
                </a:solidFill>
                <a:latin typeface="Arial" pitchFamily="34" charset="0"/>
                <a:cs typeface="Arial" pitchFamily="34" charset="0"/>
              </a:rPr>
              <a:t>The</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aim</a:t>
            </a:r>
            <a:r>
              <a:rPr lang="es-ES" sz="1200" smtClean="0">
                <a:solidFill>
                  <a:srgbClr val="2C3564"/>
                </a:solidFill>
                <a:latin typeface="Arial" pitchFamily="34" charset="0"/>
                <a:cs typeface="Arial" pitchFamily="34" charset="0"/>
              </a:rPr>
              <a:t> of </a:t>
            </a:r>
            <a:r>
              <a:rPr lang="es-ES" sz="1200" err="1" smtClean="0">
                <a:solidFill>
                  <a:srgbClr val="2C3564"/>
                </a:solidFill>
                <a:latin typeface="Arial" pitchFamily="34" charset="0"/>
                <a:cs typeface="Arial" pitchFamily="34" charset="0"/>
              </a:rPr>
              <a:t>this</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project</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is</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known</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among</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other</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things</a:t>
            </a:r>
            <a:r>
              <a:rPr lang="es-ES" sz="1200" smtClean="0">
                <a:solidFill>
                  <a:srgbClr val="2C3564"/>
                </a:solidFill>
                <a:latin typeface="Arial" pitchFamily="34" charset="0"/>
                <a:cs typeface="Arial" pitchFamily="34" charset="0"/>
              </a:rPr>
              <a:t>, time, </a:t>
            </a:r>
            <a:r>
              <a:rPr lang="es-ES" sz="1200" err="1" smtClean="0">
                <a:solidFill>
                  <a:srgbClr val="2C3564"/>
                </a:solidFill>
                <a:latin typeface="Arial" pitchFamily="34" charset="0"/>
                <a:cs typeface="Arial" pitchFamily="34" charset="0"/>
              </a:rPr>
              <a:t>quality</a:t>
            </a:r>
            <a:r>
              <a:rPr lang="es-ES" sz="1200" smtClean="0">
                <a:solidFill>
                  <a:srgbClr val="2C3564"/>
                </a:solidFill>
                <a:latin typeface="Arial" pitchFamily="34" charset="0"/>
                <a:cs typeface="Arial" pitchFamily="34" charset="0"/>
              </a:rPr>
              <a:t> and </a:t>
            </a:r>
            <a:r>
              <a:rPr lang="es-ES" sz="1200" err="1" smtClean="0">
                <a:solidFill>
                  <a:srgbClr val="2C3564"/>
                </a:solidFill>
                <a:latin typeface="Arial" pitchFamily="34" charset="0"/>
                <a:cs typeface="Arial" pitchFamily="34" charset="0"/>
              </a:rPr>
              <a:t>pathways</a:t>
            </a:r>
            <a:r>
              <a:rPr lang="es-ES" sz="1200" smtClean="0">
                <a:solidFill>
                  <a:srgbClr val="2C3564"/>
                </a:solidFill>
                <a:latin typeface="Arial" pitchFamily="34" charset="0"/>
                <a:cs typeface="Arial" pitchFamily="34" charset="0"/>
              </a:rPr>
              <a:t> of </a:t>
            </a:r>
            <a:r>
              <a:rPr lang="es-ES" sz="1200" err="1" smtClean="0">
                <a:solidFill>
                  <a:srgbClr val="2C3564"/>
                </a:solidFill>
                <a:latin typeface="Arial" pitchFamily="34" charset="0"/>
                <a:cs typeface="Arial" pitchFamily="34" charset="0"/>
              </a:rPr>
              <a:t>their</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insertion</a:t>
            </a:r>
            <a:r>
              <a:rPr lang="es-ES" sz="1200" smtClean="0">
                <a:solidFill>
                  <a:srgbClr val="2C3564"/>
                </a:solidFill>
                <a:latin typeface="Arial" pitchFamily="34" charset="0"/>
                <a:cs typeface="Arial" pitchFamily="34" charset="0"/>
              </a:rPr>
              <a:t>, and </a:t>
            </a:r>
            <a:r>
              <a:rPr lang="es-ES" sz="1200" err="1" smtClean="0">
                <a:solidFill>
                  <a:srgbClr val="2C3564"/>
                </a:solidFill>
                <a:latin typeface="Arial" pitchFamily="34" charset="0"/>
                <a:cs typeface="Arial" pitchFamily="34" charset="0"/>
              </a:rPr>
              <a:t>also</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to</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know</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your</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level</a:t>
            </a:r>
            <a:r>
              <a:rPr lang="es-ES" sz="1200" smtClean="0">
                <a:solidFill>
                  <a:srgbClr val="2C3564"/>
                </a:solidFill>
                <a:latin typeface="Arial" pitchFamily="34" charset="0"/>
                <a:cs typeface="Arial" pitchFamily="34" charset="0"/>
              </a:rPr>
              <a:t> of </a:t>
            </a:r>
            <a:r>
              <a:rPr lang="es-ES" sz="1200" err="1" smtClean="0">
                <a:solidFill>
                  <a:srgbClr val="2C3564"/>
                </a:solidFill>
                <a:latin typeface="Arial" pitchFamily="34" charset="0"/>
                <a:cs typeface="Arial" pitchFamily="34" charset="0"/>
              </a:rPr>
              <a:t>satisfaction</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regarding</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the</a:t>
            </a:r>
            <a:r>
              <a:rPr lang="es-ES" sz="1200" smtClean="0">
                <a:solidFill>
                  <a:srgbClr val="2C3564"/>
                </a:solidFill>
                <a:latin typeface="Arial" pitchFamily="34" charset="0"/>
                <a:cs typeface="Arial" pitchFamily="34" charset="0"/>
              </a:rPr>
              <a:t> training </a:t>
            </a:r>
            <a:r>
              <a:rPr lang="es-ES" sz="1200" err="1" smtClean="0">
                <a:solidFill>
                  <a:srgbClr val="2C3564"/>
                </a:solidFill>
                <a:latin typeface="Arial" pitchFamily="34" charset="0"/>
                <a:cs typeface="Arial" pitchFamily="34" charset="0"/>
              </a:rPr>
              <a:t>received</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This</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study</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is</a:t>
            </a:r>
            <a:r>
              <a:rPr lang="es-ES" sz="1200" smtClean="0">
                <a:solidFill>
                  <a:srgbClr val="2C3564"/>
                </a:solidFill>
                <a:latin typeface="Arial" pitchFamily="34" charset="0"/>
                <a:cs typeface="Arial" pitchFamily="34" charset="0"/>
              </a:rPr>
              <a:t> set </a:t>
            </a:r>
            <a:r>
              <a:rPr lang="es-ES" sz="1200" err="1" smtClean="0">
                <a:solidFill>
                  <a:srgbClr val="2C3564"/>
                </a:solidFill>
                <a:latin typeface="Arial" pitchFamily="34" charset="0"/>
                <a:cs typeface="Arial" pitchFamily="34" charset="0"/>
              </a:rPr>
              <a:t>for</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all</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Catalan</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universities</a:t>
            </a:r>
            <a:r>
              <a:rPr lang="es-ES" sz="1200" smtClean="0">
                <a:solidFill>
                  <a:srgbClr val="2C3564"/>
                </a:solidFill>
                <a:latin typeface="Arial" pitchFamily="34" charset="0"/>
                <a:cs typeface="Arial" pitchFamily="34" charset="0"/>
              </a:rPr>
              <a:t>. </a:t>
            </a:r>
          </a:p>
          <a:p>
            <a:pPr marL="87313" indent="-31750" algn="just">
              <a:lnSpc>
                <a:spcPct val="80000"/>
              </a:lnSpc>
              <a:spcBef>
                <a:spcPts val="600"/>
              </a:spcBef>
              <a:buClrTx/>
              <a:buFontTx/>
              <a:buNone/>
              <a:tabLst>
                <a:tab pos="87313" algn="l"/>
                <a:tab pos="1312863" algn="l"/>
                <a:tab pos="2227263" algn="l"/>
                <a:tab pos="3141663" algn="l"/>
                <a:tab pos="4056063" algn="l"/>
                <a:tab pos="4970463" algn="l"/>
                <a:tab pos="5884863" algn="l"/>
                <a:tab pos="6799263" algn="l"/>
                <a:tab pos="7713663" algn="l"/>
                <a:tab pos="8628063" algn="l"/>
                <a:tab pos="9542463" algn="l"/>
                <a:tab pos="10456863" algn="l"/>
              </a:tabLst>
            </a:pPr>
            <a:endParaRPr lang="es-ES" sz="1200" smtClean="0">
              <a:solidFill>
                <a:srgbClr val="2C3564"/>
              </a:solidFill>
              <a:latin typeface="Arial" pitchFamily="34" charset="0"/>
              <a:cs typeface="Arial" pitchFamily="34" charset="0"/>
            </a:endParaRPr>
          </a:p>
          <a:p>
            <a:pPr marL="87313" indent="-31750" algn="just">
              <a:lnSpc>
                <a:spcPct val="80000"/>
              </a:lnSpc>
              <a:spcBef>
                <a:spcPts val="600"/>
              </a:spcBef>
              <a:tabLst>
                <a:tab pos="87313" algn="l"/>
                <a:tab pos="1312863" algn="l"/>
                <a:tab pos="2227263" algn="l"/>
                <a:tab pos="3141663" algn="l"/>
                <a:tab pos="4056063" algn="l"/>
                <a:tab pos="4970463" algn="l"/>
                <a:tab pos="5884863" algn="l"/>
                <a:tab pos="6799263" algn="l"/>
                <a:tab pos="7713663" algn="l"/>
                <a:tab pos="8628063" algn="l"/>
                <a:tab pos="9542463" algn="l"/>
                <a:tab pos="10456863" algn="l"/>
              </a:tabLst>
            </a:pPr>
            <a:r>
              <a:rPr lang="es-ES" sz="1200" err="1" smtClean="0">
                <a:solidFill>
                  <a:srgbClr val="2C3564"/>
                </a:solidFill>
                <a:latin typeface="Arial" pitchFamily="34" charset="0"/>
                <a:cs typeface="Arial" pitchFamily="34" charset="0"/>
              </a:rPr>
              <a:t>For</a:t>
            </a:r>
            <a:r>
              <a:rPr lang="es-ES" sz="1200" smtClean="0">
                <a:solidFill>
                  <a:srgbClr val="2C3564"/>
                </a:solidFill>
                <a:latin typeface="Arial" pitchFamily="34" charset="0"/>
                <a:cs typeface="Arial" pitchFamily="34" charset="0"/>
              </a:rPr>
              <a:t> 2014, t</a:t>
            </a:r>
            <a:r>
              <a:rPr lang="en-US" sz="1200" smtClean="0">
                <a:solidFill>
                  <a:srgbClr val="2C3564"/>
                </a:solidFill>
                <a:latin typeface="Arial" pitchFamily="34" charset="0"/>
                <a:cs typeface="Arial" pitchFamily="34" charset="0"/>
              </a:rPr>
              <a:t>he reference population for the survey totals 51,743 people, with the anticipated sample being 27,848 people. </a:t>
            </a:r>
            <a:r>
              <a:rPr lang="es-ES" sz="1200" err="1" smtClean="0">
                <a:solidFill>
                  <a:srgbClr val="2C3564"/>
                </a:solidFill>
                <a:latin typeface="Arial" pitchFamily="34" charset="0"/>
                <a:cs typeface="Arial" pitchFamily="34" charset="0"/>
              </a:rPr>
              <a:t>Results</a:t>
            </a:r>
            <a:r>
              <a:rPr lang="es-ES" sz="1200" smtClean="0">
                <a:solidFill>
                  <a:srgbClr val="2C3564"/>
                </a:solidFill>
                <a:latin typeface="Arial" pitchFamily="34" charset="0"/>
                <a:cs typeface="Arial" pitchFamily="34" charset="0"/>
              </a:rPr>
              <a:t> are </a:t>
            </a:r>
            <a:r>
              <a:rPr lang="es-ES" sz="1200" err="1" smtClean="0">
                <a:solidFill>
                  <a:srgbClr val="2C3564"/>
                </a:solidFill>
                <a:latin typeface="Arial" pitchFamily="34" charset="0"/>
                <a:cs typeface="Arial" pitchFamily="34" charset="0"/>
              </a:rPr>
              <a:t>opened</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to</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the</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society</a:t>
            </a:r>
            <a:r>
              <a:rPr lang="es-ES" sz="1200" smtClean="0">
                <a:solidFill>
                  <a:srgbClr val="2C3564"/>
                </a:solidFill>
                <a:latin typeface="Arial" pitchFamily="34" charset="0"/>
                <a:cs typeface="Arial" pitchFamily="34" charset="0"/>
              </a:rPr>
              <a:t>.</a:t>
            </a:r>
          </a:p>
          <a:p>
            <a:pPr marL="87313" indent="-31750">
              <a:lnSpc>
                <a:spcPct val="80000"/>
              </a:lnSpc>
              <a:spcBef>
                <a:spcPts val="600"/>
              </a:spcBef>
              <a:buClrTx/>
              <a:buFontTx/>
              <a:buNone/>
              <a:tabLst>
                <a:tab pos="87313" algn="l"/>
                <a:tab pos="1312863" algn="l"/>
                <a:tab pos="2227263" algn="l"/>
                <a:tab pos="3141663" algn="l"/>
                <a:tab pos="4056063" algn="l"/>
                <a:tab pos="4970463" algn="l"/>
                <a:tab pos="5884863" algn="l"/>
                <a:tab pos="6799263" algn="l"/>
                <a:tab pos="7713663" algn="l"/>
                <a:tab pos="8628063" algn="l"/>
                <a:tab pos="9542463" algn="l"/>
                <a:tab pos="10456863" algn="l"/>
              </a:tabLst>
            </a:pPr>
            <a:endParaRPr lang="en-US" sz="1200" b="1" smtClean="0">
              <a:solidFill>
                <a:srgbClr val="2C3564"/>
              </a:solidFill>
              <a:latin typeface="Arial" pitchFamily="34" charset="0"/>
              <a:cs typeface="Arial" pitchFamily="34" charset="0"/>
            </a:endParaRPr>
          </a:p>
          <a:p>
            <a:pPr marL="87313" indent="-31750">
              <a:lnSpc>
                <a:spcPct val="80000"/>
              </a:lnSpc>
              <a:spcBef>
                <a:spcPts val="600"/>
              </a:spcBef>
              <a:buClrTx/>
              <a:buFontTx/>
              <a:buNone/>
              <a:tabLst>
                <a:tab pos="87313" algn="l"/>
                <a:tab pos="1312863" algn="l"/>
                <a:tab pos="2227263" algn="l"/>
                <a:tab pos="3141663" algn="l"/>
                <a:tab pos="4056063" algn="l"/>
                <a:tab pos="4970463" algn="l"/>
                <a:tab pos="5884863" algn="l"/>
                <a:tab pos="6799263" algn="l"/>
                <a:tab pos="7713663" algn="l"/>
                <a:tab pos="8628063" algn="l"/>
                <a:tab pos="9542463" algn="l"/>
                <a:tab pos="10456863" algn="l"/>
              </a:tabLst>
            </a:pPr>
            <a:r>
              <a:rPr lang="es-ES" sz="1200" b="1" smtClean="0">
                <a:solidFill>
                  <a:srgbClr val="2C3564"/>
                </a:solidFill>
                <a:latin typeface="Arial" pitchFamily="34" charset="0"/>
                <a:cs typeface="Arial" pitchFamily="34" charset="0"/>
                <a:hlinkClick r:id="rId3"/>
              </a:rPr>
              <a:t>http://www.aqu.cat/estudis/ilaboral_2014_en.html#.VSuQOtzkfeI</a:t>
            </a:r>
            <a:endParaRPr lang="es-ES" sz="1200" b="1" smtClean="0">
              <a:solidFill>
                <a:srgbClr val="2C3564"/>
              </a:solidFill>
              <a:latin typeface="Arial" pitchFamily="34" charset="0"/>
              <a:cs typeface="Arial" pitchFamily="34" charset="0"/>
            </a:endParaRPr>
          </a:p>
        </p:txBody>
      </p:sp>
      <p:pic>
        <p:nvPicPr>
          <p:cNvPr id="3" name="Picture 4"/>
          <p:cNvPicPr>
            <a:picLocks noChangeAspect="1" noChangeArrowheads="1"/>
          </p:cNvPicPr>
          <p:nvPr/>
        </p:nvPicPr>
        <p:blipFill>
          <a:blip r:embed="rId4" cstate="print"/>
          <a:srcRect l="10922" t="13347" r="14069" b="2547"/>
          <a:stretch>
            <a:fillRect/>
          </a:stretch>
        </p:blipFill>
        <p:spPr bwMode="auto">
          <a:xfrm>
            <a:off x="4788024" y="2964770"/>
            <a:ext cx="4320480" cy="3776598"/>
          </a:xfrm>
          <a:prstGeom prst="rect">
            <a:avLst/>
          </a:prstGeom>
          <a:noFill/>
          <a:ln w="9525">
            <a:noFill/>
            <a:miter lim="800000"/>
            <a:headEnd/>
            <a:tailEnd/>
          </a:ln>
        </p:spPr>
      </p:pic>
      <p:sp>
        <p:nvSpPr>
          <p:cNvPr id="4" name="Rectangle 3"/>
          <p:cNvSpPr/>
          <p:nvPr/>
        </p:nvSpPr>
        <p:spPr>
          <a:xfrm>
            <a:off x="611560" y="2996952"/>
            <a:ext cx="4104456" cy="830997"/>
          </a:xfrm>
          <a:prstGeom prst="rect">
            <a:avLst/>
          </a:prstGeom>
        </p:spPr>
        <p:txBody>
          <a:bodyPr wrap="square">
            <a:spAutoFit/>
          </a:bodyPr>
          <a:lstStyle/>
          <a:p>
            <a:pPr marL="398463" indent="-342900">
              <a:lnSpc>
                <a:spcPct val="80000"/>
              </a:lnSpc>
              <a:spcBef>
                <a:spcPts val="1400"/>
              </a:spcBef>
              <a:buClrTx/>
              <a:tabLst>
                <a:tab pos="398463" algn="l"/>
                <a:tab pos="1312863" algn="l"/>
                <a:tab pos="2227263" algn="l"/>
                <a:tab pos="3141663" algn="l"/>
                <a:tab pos="4056063" algn="l"/>
                <a:tab pos="4970463" algn="l"/>
                <a:tab pos="5884863" algn="l"/>
                <a:tab pos="6799263" algn="l"/>
                <a:tab pos="7713663" algn="l"/>
                <a:tab pos="8628063" algn="l"/>
                <a:tab pos="9542463" algn="l"/>
                <a:tab pos="10456863" algn="l"/>
              </a:tabLst>
            </a:pPr>
            <a:r>
              <a:rPr lang="ca-ES" sz="1200" b="1" smtClean="0">
                <a:solidFill>
                  <a:srgbClr val="2C3564"/>
                </a:solidFill>
                <a:latin typeface="Arial" pitchFamily="34" charset="0"/>
                <a:cs typeface="Arial" pitchFamily="34" charset="0"/>
              </a:rPr>
              <a:t>DOCUMENTA </a:t>
            </a:r>
            <a:r>
              <a:rPr lang="ca-ES" sz="1200" smtClean="0">
                <a:solidFill>
                  <a:srgbClr val="2C3564"/>
                </a:solidFill>
                <a:latin typeface="Arial" pitchFamily="34" charset="0"/>
                <a:cs typeface="Arial" pitchFamily="34" charset="0"/>
              </a:rPr>
              <a:t>– </a:t>
            </a:r>
            <a:r>
              <a:rPr lang="ca-ES" sz="1200" err="1" smtClean="0">
                <a:solidFill>
                  <a:srgbClr val="2C3564"/>
                </a:solidFill>
                <a:latin typeface="Arial" pitchFamily="34" charset="0"/>
                <a:cs typeface="Arial" pitchFamily="34" charset="0"/>
              </a:rPr>
              <a:t>This</a:t>
            </a:r>
            <a:r>
              <a:rPr lang="ca-ES" sz="1200" smtClean="0">
                <a:solidFill>
                  <a:srgbClr val="2C3564"/>
                </a:solidFill>
                <a:latin typeface="Arial" pitchFamily="34" charset="0"/>
                <a:cs typeface="Arial" pitchFamily="34" charset="0"/>
              </a:rPr>
              <a:t> is a</a:t>
            </a:r>
            <a:r>
              <a:rPr lang="es-ES" sz="1200" smtClean="0">
                <a:solidFill>
                  <a:srgbClr val="2C3564"/>
                </a:solidFill>
                <a:latin typeface="Arial" pitchFamily="34" charset="0"/>
                <a:cs typeface="Arial" pitchFamily="34" charset="0"/>
              </a:rPr>
              <a:t> digital </a:t>
            </a:r>
            <a:r>
              <a:rPr lang="es-ES" sz="1200" err="1" smtClean="0">
                <a:solidFill>
                  <a:srgbClr val="2C3564"/>
                </a:solidFill>
                <a:latin typeface="Arial" pitchFamily="34" charset="0"/>
                <a:cs typeface="Arial" pitchFamily="34" charset="0"/>
              </a:rPr>
              <a:t>document</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that</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allows</a:t>
            </a:r>
            <a:r>
              <a:rPr lang="es-ES" sz="1200" smtClean="0">
                <a:solidFill>
                  <a:srgbClr val="2C3564"/>
                </a:solidFill>
                <a:latin typeface="Arial" pitchFamily="34" charset="0"/>
                <a:cs typeface="Arial" pitchFamily="34" charset="0"/>
              </a:rPr>
              <a:t> a </a:t>
            </a:r>
            <a:r>
              <a:rPr lang="es-ES" sz="1200" err="1" smtClean="0">
                <a:solidFill>
                  <a:srgbClr val="2C3564"/>
                </a:solidFill>
                <a:latin typeface="Arial" pitchFamily="34" charset="0"/>
                <a:cs typeface="Arial" pitchFamily="34" charset="0"/>
              </a:rPr>
              <a:t>good</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classification</a:t>
            </a:r>
            <a:r>
              <a:rPr lang="es-ES" sz="1200" smtClean="0">
                <a:solidFill>
                  <a:srgbClr val="2C3564"/>
                </a:solidFill>
                <a:latin typeface="Arial" pitchFamily="34" charset="0"/>
                <a:cs typeface="Arial" pitchFamily="34" charset="0"/>
              </a:rPr>
              <a:t> and </a:t>
            </a:r>
            <a:r>
              <a:rPr lang="es-ES" sz="1200" err="1" smtClean="0">
                <a:solidFill>
                  <a:srgbClr val="2C3564"/>
                </a:solidFill>
                <a:latin typeface="Arial" pitchFamily="34" charset="0"/>
                <a:cs typeface="Arial" pitchFamily="34" charset="0"/>
              </a:rPr>
              <a:t>retrieval</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to</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ensure</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good</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management</a:t>
            </a:r>
            <a:r>
              <a:rPr lang="es-ES" sz="1200" smtClean="0">
                <a:solidFill>
                  <a:srgbClr val="2C3564"/>
                </a:solidFill>
                <a:latin typeface="Arial" pitchFamily="34" charset="0"/>
                <a:cs typeface="Arial" pitchFamily="34" charset="0"/>
              </a:rPr>
              <a:t> of </a:t>
            </a:r>
            <a:r>
              <a:rPr lang="es-ES" sz="1200" err="1" smtClean="0">
                <a:solidFill>
                  <a:srgbClr val="2C3564"/>
                </a:solidFill>
                <a:latin typeface="Arial" pitchFamily="34" charset="0"/>
                <a:cs typeface="Arial" pitchFamily="34" charset="0"/>
              </a:rPr>
              <a:t>documents</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related</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to</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the</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design</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implementation</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evaluation</a:t>
            </a:r>
            <a:r>
              <a:rPr lang="es-ES" sz="1200" smtClean="0">
                <a:solidFill>
                  <a:srgbClr val="2C3564"/>
                </a:solidFill>
                <a:latin typeface="Arial" pitchFamily="34" charset="0"/>
                <a:cs typeface="Arial" pitchFamily="34" charset="0"/>
              </a:rPr>
              <a:t> and </a:t>
            </a:r>
            <a:r>
              <a:rPr lang="es-ES" sz="1200" err="1" smtClean="0">
                <a:solidFill>
                  <a:srgbClr val="2C3564"/>
                </a:solidFill>
                <a:latin typeface="Arial" pitchFamily="34" charset="0"/>
                <a:cs typeface="Arial" pitchFamily="34" charset="0"/>
              </a:rPr>
              <a:t>accreditation</a:t>
            </a:r>
            <a:r>
              <a:rPr lang="es-ES" sz="1200" smtClean="0">
                <a:solidFill>
                  <a:srgbClr val="2C3564"/>
                </a:solidFill>
                <a:latin typeface="Arial" pitchFamily="34" charset="0"/>
                <a:cs typeface="Arial" pitchFamily="34" charset="0"/>
              </a:rPr>
              <a:t> of </a:t>
            </a:r>
            <a:r>
              <a:rPr lang="es-ES" sz="1200" err="1" smtClean="0">
                <a:solidFill>
                  <a:srgbClr val="2C3564"/>
                </a:solidFill>
                <a:latin typeface="Arial" pitchFamily="34" charset="0"/>
                <a:cs typeface="Arial" pitchFamily="34" charset="0"/>
              </a:rPr>
              <a:t>degrees</a:t>
            </a:r>
            <a:r>
              <a:rPr lang="es-ES" sz="1200" smtClean="0">
                <a:solidFill>
                  <a:srgbClr val="2C3564"/>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908720"/>
            <a:ext cx="7776864" cy="387798"/>
          </a:xfrm>
          <a:prstGeom prst="rect">
            <a:avLst/>
          </a:prstGeom>
        </p:spPr>
        <p:txBody>
          <a:bodyPr wrap="square">
            <a:spAutoFit/>
          </a:bodyPr>
          <a:lstStyle/>
          <a:p>
            <a:pPr marL="87313" indent="-31750" algn="just">
              <a:lnSpc>
                <a:spcPct val="80000"/>
              </a:lnSpc>
              <a:spcBef>
                <a:spcPts val="600"/>
              </a:spcBef>
              <a:buClrTx/>
              <a:buFontTx/>
              <a:buNone/>
              <a:tabLst>
                <a:tab pos="87313" algn="l"/>
                <a:tab pos="1312863" algn="l"/>
                <a:tab pos="2227263" algn="l"/>
                <a:tab pos="3141663" algn="l"/>
                <a:tab pos="4056063" algn="l"/>
                <a:tab pos="4970463" algn="l"/>
                <a:tab pos="5884863" algn="l"/>
                <a:tab pos="6799263" algn="l"/>
                <a:tab pos="7713663" algn="l"/>
                <a:tab pos="8628063" algn="l"/>
                <a:tab pos="9542463" algn="l"/>
                <a:tab pos="10456863" algn="l"/>
              </a:tabLst>
            </a:pPr>
            <a:r>
              <a:rPr lang="es-ES" sz="1200" b="1" smtClean="0">
                <a:solidFill>
                  <a:srgbClr val="2C3564"/>
                </a:solidFill>
                <a:latin typeface="Arial" pitchFamily="34" charset="0"/>
                <a:cs typeface="Arial" pitchFamily="34" charset="0"/>
              </a:rPr>
              <a:t>BOF (Bank of </a:t>
            </a:r>
            <a:r>
              <a:rPr lang="es-ES" sz="1200" b="1" err="1" smtClean="0">
                <a:solidFill>
                  <a:srgbClr val="2C3564"/>
                </a:solidFill>
                <a:latin typeface="Arial" pitchFamily="34" charset="0"/>
                <a:cs typeface="Arial" pitchFamily="34" charset="0"/>
              </a:rPr>
              <a:t>trainning</a:t>
            </a:r>
            <a:r>
              <a:rPr lang="es-ES" sz="1200" b="1" smtClean="0">
                <a:solidFill>
                  <a:srgbClr val="2C3564"/>
                </a:solidFill>
                <a:latin typeface="Arial" pitchFamily="34" charset="0"/>
                <a:cs typeface="Arial" pitchFamily="34" charset="0"/>
              </a:rPr>
              <a:t>) - </a:t>
            </a:r>
            <a:r>
              <a:rPr lang="en-US" sz="1200" smtClean="0">
                <a:solidFill>
                  <a:srgbClr val="2C3564"/>
                </a:solidFill>
                <a:latin typeface="Arial" pitchFamily="34" charset="0"/>
                <a:cs typeface="Arial" pitchFamily="34" charset="0"/>
              </a:rPr>
              <a:t>Contains all the programs offered at the UOC with all basic features to start the process of design and implementation</a:t>
            </a:r>
            <a:endParaRPr lang="es-ES" sz="1200" smtClean="0">
              <a:solidFill>
                <a:srgbClr val="2C3564"/>
              </a:solidFill>
              <a:latin typeface="Arial" pitchFamily="34" charset="0"/>
              <a:cs typeface="Arial"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3995936" y="1124744"/>
            <a:ext cx="3816424" cy="2413327"/>
          </a:xfrm>
          <a:prstGeom prst="rect">
            <a:avLst/>
          </a:prstGeom>
          <a:noFill/>
          <a:ln w="9525">
            <a:noFill/>
            <a:miter lim="800000"/>
            <a:headEnd/>
            <a:tailEnd/>
          </a:ln>
        </p:spPr>
      </p:pic>
      <p:sp>
        <p:nvSpPr>
          <p:cNvPr id="5" name="Rectangle 4"/>
          <p:cNvSpPr/>
          <p:nvPr/>
        </p:nvSpPr>
        <p:spPr>
          <a:xfrm>
            <a:off x="683568" y="3645024"/>
            <a:ext cx="7776864" cy="387798"/>
          </a:xfrm>
          <a:prstGeom prst="rect">
            <a:avLst/>
          </a:prstGeom>
        </p:spPr>
        <p:txBody>
          <a:bodyPr wrap="square">
            <a:spAutoFit/>
          </a:bodyPr>
          <a:lstStyle/>
          <a:p>
            <a:pPr marL="87313" indent="-31750" algn="just">
              <a:lnSpc>
                <a:spcPct val="80000"/>
              </a:lnSpc>
              <a:spcBef>
                <a:spcPts val="600"/>
              </a:spcBef>
              <a:buClrTx/>
              <a:buFontTx/>
              <a:buNone/>
              <a:tabLst>
                <a:tab pos="87313" algn="l"/>
                <a:tab pos="1312863" algn="l"/>
                <a:tab pos="2227263" algn="l"/>
                <a:tab pos="3141663" algn="l"/>
                <a:tab pos="4056063" algn="l"/>
                <a:tab pos="4970463" algn="l"/>
                <a:tab pos="5884863" algn="l"/>
                <a:tab pos="6799263" algn="l"/>
                <a:tab pos="7713663" algn="l"/>
                <a:tab pos="8628063" algn="l"/>
                <a:tab pos="9542463" algn="l"/>
                <a:tab pos="10456863" algn="l"/>
              </a:tabLst>
            </a:pPr>
            <a:r>
              <a:rPr lang="es-ES" sz="1200" b="1" smtClean="0">
                <a:solidFill>
                  <a:srgbClr val="2C3564"/>
                </a:solidFill>
                <a:latin typeface="Arial" pitchFamily="34" charset="0"/>
                <a:cs typeface="Arial" pitchFamily="34" charset="0"/>
              </a:rPr>
              <a:t>U-</a:t>
            </a:r>
            <a:r>
              <a:rPr lang="es-ES" sz="1200" b="1" err="1" smtClean="0">
                <a:solidFill>
                  <a:srgbClr val="2C3564"/>
                </a:solidFill>
                <a:latin typeface="Arial" pitchFamily="34" charset="0"/>
                <a:cs typeface="Arial" pitchFamily="34" charset="0"/>
              </a:rPr>
              <a:t>Multirank</a:t>
            </a:r>
            <a:r>
              <a:rPr lang="es-ES" sz="1200" b="1" smtClean="0">
                <a:solidFill>
                  <a:srgbClr val="2C3564"/>
                </a:solidFill>
                <a:latin typeface="Arial" pitchFamily="34" charset="0"/>
                <a:cs typeface="Arial" pitchFamily="34" charset="0"/>
              </a:rPr>
              <a:t> – </a:t>
            </a:r>
            <a:r>
              <a:rPr lang="es-ES" sz="1200" err="1" smtClean="0">
                <a:solidFill>
                  <a:srgbClr val="2C3564"/>
                </a:solidFill>
                <a:latin typeface="Arial" pitchFamily="34" charset="0"/>
                <a:cs typeface="Arial" pitchFamily="34" charset="0"/>
              </a:rPr>
              <a:t>Through</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the</a:t>
            </a:r>
            <a:r>
              <a:rPr lang="es-ES" sz="1200" smtClean="0">
                <a:solidFill>
                  <a:srgbClr val="2C3564"/>
                </a:solidFill>
                <a:latin typeface="Arial" pitchFamily="34" charset="0"/>
                <a:cs typeface="Arial" pitchFamily="34" charset="0"/>
              </a:rPr>
              <a:t> Fundación CYD in </a:t>
            </a:r>
            <a:r>
              <a:rPr lang="es-ES" sz="1200" err="1" smtClean="0">
                <a:solidFill>
                  <a:srgbClr val="2C3564"/>
                </a:solidFill>
                <a:latin typeface="Arial" pitchFamily="34" charset="0"/>
                <a:cs typeface="Arial" pitchFamily="34" charset="0"/>
              </a:rPr>
              <a:t>Spain</a:t>
            </a:r>
            <a:r>
              <a:rPr lang="es-ES" sz="1200" smtClean="0">
                <a:solidFill>
                  <a:srgbClr val="2C3564"/>
                </a:solidFill>
                <a:latin typeface="Arial" pitchFamily="34" charset="0"/>
                <a:cs typeface="Arial" pitchFamily="34" charset="0"/>
              </a:rPr>
              <a:t>, UOC </a:t>
            </a:r>
            <a:r>
              <a:rPr lang="es-ES" sz="1200" err="1" smtClean="0">
                <a:solidFill>
                  <a:srgbClr val="2C3564"/>
                </a:solidFill>
                <a:latin typeface="Arial" pitchFamily="34" charset="0"/>
                <a:cs typeface="Arial" pitchFamily="34" charset="0"/>
              </a:rPr>
              <a:t>participate</a:t>
            </a:r>
            <a:r>
              <a:rPr lang="es-ES" sz="1200" smtClean="0">
                <a:solidFill>
                  <a:srgbClr val="2C3564"/>
                </a:solidFill>
                <a:latin typeface="Arial" pitchFamily="34" charset="0"/>
                <a:cs typeface="Arial" pitchFamily="34" charset="0"/>
              </a:rPr>
              <a:t> at </a:t>
            </a:r>
            <a:r>
              <a:rPr lang="es-ES" sz="1200" err="1" smtClean="0">
                <a:solidFill>
                  <a:srgbClr val="2C3564"/>
                </a:solidFill>
                <a:latin typeface="Arial" pitchFamily="34" charset="0"/>
                <a:cs typeface="Arial" pitchFamily="34" charset="0"/>
              </a:rPr>
              <a:t>the</a:t>
            </a:r>
            <a:r>
              <a:rPr lang="es-ES" sz="1200" smtClean="0">
                <a:solidFill>
                  <a:srgbClr val="2C3564"/>
                </a:solidFill>
                <a:latin typeface="Arial" pitchFamily="34" charset="0"/>
                <a:cs typeface="Arial" pitchFamily="34" charset="0"/>
              </a:rPr>
              <a:t> U-</a:t>
            </a:r>
            <a:r>
              <a:rPr lang="es-ES" sz="1200" err="1" smtClean="0">
                <a:solidFill>
                  <a:srgbClr val="2C3564"/>
                </a:solidFill>
                <a:latin typeface="Arial" pitchFamily="34" charset="0"/>
                <a:cs typeface="Arial" pitchFamily="34" charset="0"/>
              </a:rPr>
              <a:t>Multirank</a:t>
            </a:r>
            <a:r>
              <a:rPr lang="es-ES" sz="1200" smtClean="0">
                <a:solidFill>
                  <a:srgbClr val="2C3564"/>
                </a:solidFill>
                <a:latin typeface="Arial" pitchFamily="34" charset="0"/>
                <a:cs typeface="Arial" pitchFamily="34" charset="0"/>
              </a:rPr>
              <a:t>, 2014 </a:t>
            </a:r>
            <a:r>
              <a:rPr lang="es-ES" sz="1200" err="1" smtClean="0">
                <a:solidFill>
                  <a:srgbClr val="2C3564"/>
                </a:solidFill>
                <a:latin typeface="Arial" pitchFamily="34" charset="0"/>
                <a:cs typeface="Arial" pitchFamily="34" charset="0"/>
              </a:rPr>
              <a:t>was</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the</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first</a:t>
            </a:r>
            <a:r>
              <a:rPr lang="es-ES" sz="1200" smtClean="0">
                <a:solidFill>
                  <a:srgbClr val="2C3564"/>
                </a:solidFill>
                <a:latin typeface="Arial" pitchFamily="34" charset="0"/>
                <a:cs typeface="Arial" pitchFamily="34" charset="0"/>
              </a:rPr>
              <a:t> </a:t>
            </a:r>
            <a:r>
              <a:rPr lang="es-ES" sz="1200" err="1" smtClean="0">
                <a:solidFill>
                  <a:srgbClr val="2C3564"/>
                </a:solidFill>
                <a:latin typeface="Arial" pitchFamily="34" charset="0"/>
                <a:cs typeface="Arial" pitchFamily="34" charset="0"/>
              </a:rPr>
              <a:t>edition</a:t>
            </a:r>
            <a:endParaRPr lang="es-ES" sz="1200" smtClean="0">
              <a:solidFill>
                <a:srgbClr val="2C3564"/>
              </a:solidFill>
              <a:latin typeface="Arial" pitchFamily="34" charset="0"/>
              <a:cs typeface="Arial" pitchFamily="34" charset="0"/>
            </a:endParaRPr>
          </a:p>
        </p:txBody>
      </p:sp>
      <p:pic>
        <p:nvPicPr>
          <p:cNvPr id="1028" name="Picture 4" descr="G:\Processos_Clau\Indicadors de l'Entorn\6.- Rankings\U-multirank\2015_Edició\Informes\phantom_1731.png"/>
          <p:cNvPicPr>
            <a:picLocks noChangeAspect="1" noChangeArrowheads="1"/>
          </p:cNvPicPr>
          <p:nvPr/>
        </p:nvPicPr>
        <p:blipFill>
          <a:blip r:embed="rId4" cstate="print"/>
          <a:srcRect/>
          <a:stretch>
            <a:fillRect/>
          </a:stretch>
        </p:blipFill>
        <p:spPr bwMode="auto">
          <a:xfrm>
            <a:off x="1115616" y="3933056"/>
            <a:ext cx="2780928" cy="278092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_00 - 20 anys\Gràfica\Petit Comitè\TOT LOGOS 20Anys UOC\PNGS\PNG_20Anys UOC_CA\20Anys UOC format digital_BLAU_CA.png"/>
          <p:cNvPicPr>
            <a:picLocks noChangeAspect="1" noChangeArrowheads="1"/>
          </p:cNvPicPr>
          <p:nvPr/>
        </p:nvPicPr>
        <p:blipFill>
          <a:blip r:embed="rId3" cstate="print"/>
          <a:srcRect/>
          <a:stretch>
            <a:fillRect/>
          </a:stretch>
        </p:blipFill>
        <p:spPr bwMode="auto">
          <a:xfrm>
            <a:off x="1115616" y="2636912"/>
            <a:ext cx="6840760" cy="1098503"/>
          </a:xfrm>
          <a:prstGeom prst="rect">
            <a:avLst/>
          </a:prstGeom>
          <a:noFill/>
        </p:spPr>
      </p:pic>
      <p:sp>
        <p:nvSpPr>
          <p:cNvPr id="2" name="CuadroTexto 1"/>
          <p:cNvSpPr txBox="1"/>
          <p:nvPr/>
        </p:nvSpPr>
        <p:spPr>
          <a:xfrm>
            <a:off x="5039544" y="5134451"/>
            <a:ext cx="4104456" cy="1723549"/>
          </a:xfrm>
          <a:prstGeom prst="rect">
            <a:avLst/>
          </a:prstGeom>
          <a:noFill/>
        </p:spPr>
        <p:txBody>
          <a:bodyPr wrap="square" rtlCol="0">
            <a:spAutoFit/>
          </a:bodyPr>
          <a:lstStyle/>
          <a:p>
            <a:r>
              <a:rPr lang="es-ES" sz="2000" b="1" smtClean="0">
                <a:solidFill>
                  <a:srgbClr val="2E3A69"/>
                </a:solidFill>
              </a:rPr>
              <a:t>THANK YOU!</a:t>
            </a:r>
            <a:endParaRPr lang="es-ES" sz="2000" b="1">
              <a:solidFill>
                <a:srgbClr val="2E3A69"/>
              </a:solidFill>
            </a:endParaRPr>
          </a:p>
          <a:p>
            <a:endParaRPr lang="es-ES" sz="2000" b="1">
              <a:solidFill>
                <a:srgbClr val="2E3A69"/>
              </a:solidFill>
            </a:endParaRPr>
          </a:p>
          <a:p>
            <a:pPr algn="ctr"/>
            <a:r>
              <a:rPr lang="es-ES" sz="2400" b="1" smtClean="0">
                <a:solidFill>
                  <a:srgbClr val="2E3A69"/>
                </a:solidFill>
                <a:hlinkClick r:id="rId4"/>
              </a:rPr>
              <a:t>qualitat_uoc@uoc.edu</a:t>
            </a:r>
            <a:endParaRPr lang="es-ES" sz="2400" b="1" smtClean="0">
              <a:solidFill>
                <a:srgbClr val="2E3A69"/>
              </a:solidFill>
            </a:endParaRPr>
          </a:p>
          <a:p>
            <a:pPr algn="ctr"/>
            <a:r>
              <a:rPr lang="es-ES" sz="2400" b="1" smtClean="0">
                <a:solidFill>
                  <a:srgbClr val="2E3A69"/>
                </a:solidFill>
                <a:hlinkClick r:id="rId5"/>
              </a:rPr>
              <a:t>mtaulats@uoc.edu</a:t>
            </a:r>
            <a:endParaRPr lang="es-ES" sz="2400" b="1">
              <a:solidFill>
                <a:srgbClr val="2E3A69"/>
              </a:solidFill>
            </a:endParaRPr>
          </a:p>
          <a:p>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755650" y="2133601"/>
            <a:ext cx="7777163" cy="3418501"/>
          </a:xfrm>
          <a:prstGeom prst="rect">
            <a:avLst/>
          </a:prstGeom>
          <a:noFill/>
          <a:ln w="9525">
            <a:noFill/>
            <a:round/>
            <a:headEnd/>
            <a:tailEnd/>
          </a:ln>
        </p:spPr>
        <p:txBody>
          <a:bodyPr wrap="squar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a-ES" sz="3600" b="1" dirty="0">
              <a:solidFill>
                <a:srgbClr val="2E3A69"/>
              </a:solidFill>
              <a:latin typeface="Arial" pitchFamily="34" charset="0"/>
              <a:cs typeface="Arial" pitchFamily="34"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dirty="0" smtClean="0">
                <a:solidFill>
                  <a:srgbClr val="2E3A69"/>
                </a:solidFill>
                <a:latin typeface="Arial" pitchFamily="34" charset="0"/>
                <a:cs typeface="Arial" pitchFamily="34" charset="0"/>
              </a:rPr>
              <a:t>External evaluations and accreditations </a:t>
            </a:r>
            <a:r>
              <a:rPr lang="es-ES" sz="3600" b="1" dirty="0">
                <a:solidFill>
                  <a:srgbClr val="2E3A69"/>
                </a:solidFill>
                <a:latin typeface="Arial" pitchFamily="34" charset="0"/>
                <a:cs typeface="Arial" pitchFamily="34" charset="0"/>
              </a:rPr>
              <a:t/>
            </a:r>
            <a:br>
              <a:rPr lang="es-ES" sz="3600" b="1" dirty="0">
                <a:solidFill>
                  <a:srgbClr val="2E3A69"/>
                </a:solidFill>
                <a:latin typeface="Arial" pitchFamily="34" charset="0"/>
                <a:cs typeface="Arial" pitchFamily="34" charset="0"/>
              </a:rPr>
            </a:br>
            <a:endParaRPr lang="es-ES" sz="3600" b="1" dirty="0">
              <a:solidFill>
                <a:srgbClr val="2E3A69"/>
              </a:solidFill>
              <a:latin typeface="Arial" pitchFamily="34" charset="0"/>
              <a:cs typeface="Arial" pitchFamily="34"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a-ES" sz="3600" b="1" dirty="0">
              <a:solidFill>
                <a:srgbClr val="2E3A69"/>
              </a:solidFill>
              <a:latin typeface="Arial" pitchFamily="34" charset="0"/>
              <a:cs typeface="Arial" pitchFamily="34"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a-ES" sz="3600" b="1" dirty="0">
              <a:solidFill>
                <a:srgbClr val="2E3A6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5536" y="692696"/>
            <a:ext cx="8497887" cy="5966891"/>
          </a:xfrm>
          <a:prstGeom prst="rect">
            <a:avLst/>
          </a:prstGeom>
          <a:noFill/>
          <a:ln w="9525">
            <a:noFill/>
            <a:round/>
            <a:headEnd/>
            <a:tailEnd/>
          </a:ln>
        </p:spPr>
        <p:txBody>
          <a:bodyPr wrap="square" lIns="90000" tIns="46800" rIns="90000" bIns="46800">
            <a:spAutoFit/>
          </a:bodyPr>
          <a:lstStyle/>
          <a:p>
            <a:pPr>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sz="1200" dirty="0">
              <a:solidFill>
                <a:schemeClr val="accent2"/>
              </a:solidFill>
              <a:latin typeface="Arial" pitchFamily="34" charset="0"/>
              <a:cs typeface="Arial"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dirty="0" smtClean="0">
                <a:solidFill>
                  <a:srgbClr val="2E3A69"/>
                </a:solidFill>
                <a:latin typeface="Arial" pitchFamily="34" charset="0"/>
                <a:cs typeface="Arial" pitchFamily="34" charset="0"/>
              </a:rPr>
              <a:t>Evaluation AQU: Humanities and Catalan Philology 2000/01 and 2002/03 Documentation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1" dirty="0" smtClean="0">
              <a:solidFill>
                <a:srgbClr val="2E3A69"/>
              </a:solidFill>
              <a:latin typeface="Arial" pitchFamily="34" charset="0"/>
              <a:cs typeface="Arial"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dirty="0" smtClean="0">
                <a:solidFill>
                  <a:srgbClr val="2E3A69"/>
                </a:solidFill>
                <a:latin typeface="Arial" pitchFamily="34" charset="0"/>
                <a:cs typeface="Arial" pitchFamily="34" charset="0"/>
              </a:rPr>
              <a:t>Evaluation EFQM (2004)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1" dirty="0" smtClean="0">
              <a:solidFill>
                <a:srgbClr val="2E3A69"/>
              </a:solidFill>
              <a:latin typeface="Arial" pitchFamily="34" charset="0"/>
              <a:cs typeface="Arial"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dirty="0" smtClean="0">
                <a:solidFill>
                  <a:srgbClr val="2E3A69"/>
                </a:solidFill>
                <a:latin typeface="Arial" pitchFamily="34" charset="0"/>
                <a:cs typeface="Arial" pitchFamily="34" charset="0"/>
              </a:rPr>
              <a:t>Assessing EUA (2005)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dirty="0" smtClean="0">
                <a:solidFill>
                  <a:srgbClr val="2E3A69"/>
                </a:solidFill>
                <a:latin typeface="Arial" pitchFamily="34" charset="0"/>
                <a:cs typeface="Arial" pitchFamily="34" charset="0"/>
              </a:rPr>
              <a:t/>
            </a:r>
            <a:br>
              <a:rPr lang="en-US" sz="1200" b="1" dirty="0" smtClean="0">
                <a:solidFill>
                  <a:srgbClr val="2E3A69"/>
                </a:solidFill>
                <a:latin typeface="Arial" pitchFamily="34" charset="0"/>
                <a:cs typeface="Arial" pitchFamily="34" charset="0"/>
              </a:rPr>
            </a:br>
            <a:r>
              <a:rPr lang="en-US" sz="1200" b="1" dirty="0" smtClean="0">
                <a:solidFill>
                  <a:srgbClr val="2E3A69"/>
                </a:solidFill>
                <a:latin typeface="Arial" pitchFamily="34" charset="0"/>
                <a:cs typeface="Arial" pitchFamily="34" charset="0"/>
              </a:rPr>
              <a:t>Evaluation of the Library by AQU 2005/06 (</a:t>
            </a:r>
            <a:r>
              <a:rPr lang="en-US" sz="1200" b="1" dirty="0" smtClean="0">
                <a:solidFill>
                  <a:srgbClr val="2E3A69"/>
                </a:solidFill>
                <a:latin typeface="Arial" pitchFamily="34" charset="0"/>
                <a:cs typeface="Arial" pitchFamily="34" charset="0"/>
                <a:hlinkClick r:id="rId3"/>
              </a:rPr>
              <a:t>http://www.aqu.cat/universitats/abanseees/serveis_bibliotecaris_en.html#.VSuCmtzkfeI</a:t>
            </a:r>
            <a:r>
              <a:rPr lang="en-US" sz="1200" b="1" dirty="0" smtClean="0">
                <a:solidFill>
                  <a:srgbClr val="2E3A69"/>
                </a:solidFill>
                <a:latin typeface="Arial" pitchFamily="34" charset="0"/>
                <a:cs typeface="Arial" pitchFamily="34"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1" dirty="0" smtClean="0">
              <a:solidFill>
                <a:srgbClr val="2E3A69"/>
              </a:solidFill>
              <a:latin typeface="Arial" pitchFamily="34" charset="0"/>
              <a:cs typeface="Arial"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dirty="0" smtClean="0">
                <a:solidFill>
                  <a:srgbClr val="2E3A69"/>
                </a:solidFill>
                <a:latin typeface="Arial" pitchFamily="34" charset="0"/>
                <a:cs typeface="Arial" pitchFamily="34" charset="0"/>
              </a:rPr>
              <a:t>AQU Institutional Assessment and evaluation in 2006/07  the following qualifications: Psychology, Law, Science and Public Administration , and in 2007/08 the following qualifications:  ET Computer Software, Computer Systems, Computer Engineering, Business, Market Research and Techniques  (</a:t>
            </a:r>
            <a:r>
              <a:rPr lang="en-US" sz="1200" b="1" dirty="0" smtClean="0">
                <a:solidFill>
                  <a:srgbClr val="2E3A69"/>
                </a:solidFill>
                <a:latin typeface="Arial" pitchFamily="34" charset="0"/>
                <a:cs typeface="Arial" pitchFamily="34" charset="0"/>
                <a:hlinkClick r:id="rId4"/>
              </a:rPr>
              <a:t>http://www.aqu.cat/universitats/abanseees/virtual_en.html#.VSuCwdzkfeI</a:t>
            </a:r>
            <a:r>
              <a:rPr lang="en-US" sz="1200" b="1" dirty="0" smtClean="0">
                <a:solidFill>
                  <a:srgbClr val="2E3A69"/>
                </a:solidFill>
                <a:latin typeface="Arial" pitchFamily="34" charset="0"/>
                <a:cs typeface="Arial" pitchFamily="34"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dirty="0" smtClean="0">
                <a:solidFill>
                  <a:srgbClr val="2E3A69"/>
                </a:solidFill>
                <a:latin typeface="Arial" pitchFamily="34" charset="0"/>
                <a:cs typeface="Arial" pitchFamily="34" charset="0"/>
              </a:rPr>
              <a:t/>
            </a:r>
            <a:br>
              <a:rPr lang="en-US" sz="1200" b="1" dirty="0" smtClean="0">
                <a:solidFill>
                  <a:srgbClr val="2E3A69"/>
                </a:solidFill>
                <a:latin typeface="Arial" pitchFamily="34" charset="0"/>
                <a:cs typeface="Arial" pitchFamily="34" charset="0"/>
              </a:rPr>
            </a:br>
            <a:r>
              <a:rPr lang="en-US" sz="1200" b="1" dirty="0" smtClean="0">
                <a:solidFill>
                  <a:srgbClr val="2E3A69"/>
                </a:solidFill>
                <a:latin typeface="Arial" pitchFamily="34" charset="0"/>
                <a:cs typeface="Arial" pitchFamily="34" charset="0"/>
              </a:rPr>
              <a:t>Certification Systems Manual Internal Quality Assurance, under the model AUDIT AQU in 2007 and 2009 (</a:t>
            </a:r>
            <a:r>
              <a:rPr lang="en-US" sz="1200" b="1" dirty="0" smtClean="0">
                <a:solidFill>
                  <a:srgbClr val="2E3A69"/>
                </a:solidFill>
                <a:latin typeface="Arial" pitchFamily="34" charset="0"/>
                <a:cs typeface="Arial" pitchFamily="34" charset="0"/>
                <a:hlinkClick r:id="rId5"/>
              </a:rPr>
              <a:t>http://www.aqu.cat/universitats/audit/proces_en.html#.VSuCa9zkfeI</a:t>
            </a:r>
            <a:r>
              <a:rPr lang="en-US" sz="1200" b="1" dirty="0" smtClean="0">
                <a:solidFill>
                  <a:srgbClr val="2E3A69"/>
                </a:solidFill>
                <a:latin typeface="Arial" pitchFamily="34" charset="0"/>
                <a:cs typeface="Arial" pitchFamily="34"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1" dirty="0" smtClean="0">
              <a:solidFill>
                <a:srgbClr val="2E3A69"/>
              </a:solidFill>
              <a:latin typeface="Arial" pitchFamily="34" charset="0"/>
              <a:cs typeface="Arial"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dirty="0" smtClean="0">
                <a:solidFill>
                  <a:srgbClr val="2E3A69"/>
                </a:solidFill>
                <a:latin typeface="Arial" pitchFamily="34" charset="0"/>
                <a:cs typeface="Arial" pitchFamily="34" charset="0"/>
              </a:rPr>
              <a:t>Certification Manual Evaluation of the teaching, the teaching model under AQU in 2008 (</a:t>
            </a:r>
            <a:r>
              <a:rPr lang="en-US" sz="1200" b="1" dirty="0" smtClean="0">
                <a:solidFill>
                  <a:srgbClr val="2E3A69"/>
                </a:solidFill>
                <a:latin typeface="Arial" pitchFamily="34" charset="0"/>
                <a:cs typeface="Arial" pitchFamily="34" charset="0"/>
                <a:hlinkClick r:id="rId6"/>
              </a:rPr>
              <a:t>http://www.aqu.cat/professorat/merits_docencia/mad_en.html#.VSuCSdzkfeI</a:t>
            </a:r>
            <a:r>
              <a:rPr lang="en-US" sz="1200" b="1" dirty="0" smtClean="0">
                <a:solidFill>
                  <a:srgbClr val="2E3A69"/>
                </a:solidFill>
                <a:latin typeface="Arial" pitchFamily="34" charset="0"/>
                <a:cs typeface="Arial" pitchFamily="34"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1" dirty="0" smtClean="0">
              <a:solidFill>
                <a:srgbClr val="2E3A69"/>
              </a:solidFill>
              <a:latin typeface="Arial" pitchFamily="34" charset="0"/>
              <a:cs typeface="Arial"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dirty="0" smtClean="0">
                <a:solidFill>
                  <a:srgbClr val="2E3A69"/>
                </a:solidFill>
                <a:latin typeface="Arial" pitchFamily="34" charset="0"/>
                <a:cs typeface="Arial" pitchFamily="34" charset="0"/>
              </a:rPr>
              <a:t>Institutional Evaluation by the OECD in 2010 (</a:t>
            </a:r>
            <a:r>
              <a:rPr lang="en-US" sz="1200" b="1" dirty="0" smtClean="0">
                <a:solidFill>
                  <a:srgbClr val="2E3A69"/>
                </a:solidFill>
                <a:latin typeface="Arial" pitchFamily="34" charset="0"/>
                <a:cs typeface="Arial" pitchFamily="34" charset="0"/>
                <a:hlinkClick r:id="rId7"/>
              </a:rPr>
              <a:t>http://www.oecd.org/edu/imhe/QT%20policies%20and%20practices.pdf</a:t>
            </a:r>
            <a:r>
              <a:rPr lang="en-US" sz="1200" b="1" dirty="0" smtClean="0">
                <a:solidFill>
                  <a:srgbClr val="2E3A69"/>
                </a:solidFill>
                <a:latin typeface="Arial" pitchFamily="34" charset="0"/>
                <a:cs typeface="Arial" pitchFamily="34"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1" dirty="0" smtClean="0">
              <a:solidFill>
                <a:srgbClr val="2E3A69"/>
              </a:solidFill>
              <a:latin typeface="Arial" pitchFamily="34" charset="0"/>
              <a:cs typeface="Arial"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dirty="0" smtClean="0">
                <a:solidFill>
                  <a:srgbClr val="2E3A69"/>
                </a:solidFill>
                <a:latin typeface="Arial" pitchFamily="34" charset="0"/>
                <a:cs typeface="Arial" pitchFamily="34" charset="0"/>
              </a:rPr>
              <a:t>Certification Euro-</a:t>
            </a:r>
            <a:r>
              <a:rPr lang="en-US" sz="1200" b="1" dirty="0" err="1" smtClean="0">
                <a:solidFill>
                  <a:srgbClr val="2E3A69"/>
                </a:solidFill>
                <a:latin typeface="Arial" pitchFamily="34" charset="0"/>
                <a:cs typeface="Arial" pitchFamily="34" charset="0"/>
              </a:rPr>
              <a:t>inf</a:t>
            </a:r>
            <a:r>
              <a:rPr lang="en-US" sz="1200" b="1" dirty="0" smtClean="0">
                <a:solidFill>
                  <a:srgbClr val="2E3A69"/>
                </a:solidFill>
                <a:latin typeface="Arial" pitchFamily="34" charset="0"/>
                <a:cs typeface="Arial" pitchFamily="34" charset="0"/>
              </a:rPr>
              <a:t>  by EQANIE-European Quality Assurance Network for Informatics Education in 2012</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1" dirty="0" smtClean="0">
              <a:solidFill>
                <a:srgbClr val="2E3A69"/>
              </a:solidFill>
              <a:latin typeface="Arial" pitchFamily="34" charset="0"/>
              <a:cs typeface="Arial"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dirty="0" smtClean="0">
                <a:solidFill>
                  <a:srgbClr val="2E3A69"/>
                </a:solidFill>
                <a:latin typeface="Arial" pitchFamily="34" charset="0"/>
                <a:cs typeface="Arial" pitchFamily="34" charset="0"/>
              </a:rPr>
              <a:t>Evaluation of Tourism Degree and Master </a:t>
            </a:r>
            <a:r>
              <a:rPr lang="en-US" sz="1200" b="1" dirty="0">
                <a:solidFill>
                  <a:srgbClr val="2E3A69"/>
                </a:solidFill>
                <a:latin typeface="Arial" pitchFamily="34" charset="0"/>
                <a:cs typeface="Arial" pitchFamily="34" charset="0"/>
              </a:rPr>
              <a:t>Degree in Sustainable Tourist Destination Strategy and </a:t>
            </a:r>
            <a:r>
              <a:rPr lang="en-US" sz="1200" b="1" dirty="0" smtClean="0">
                <a:solidFill>
                  <a:srgbClr val="2E3A69"/>
                </a:solidFill>
                <a:latin typeface="Arial" pitchFamily="34" charset="0"/>
                <a:cs typeface="Arial" pitchFamily="34" charset="0"/>
              </a:rPr>
              <a:t>Management in 2014 by UNWTO (</a:t>
            </a:r>
            <a:r>
              <a:rPr lang="en-US" sz="1200" b="1" dirty="0" smtClean="0">
                <a:solidFill>
                  <a:srgbClr val="2E3A69"/>
                </a:solidFill>
                <a:latin typeface="Arial" pitchFamily="34" charset="0"/>
                <a:cs typeface="Arial" pitchFamily="34" charset="0"/>
                <a:hlinkClick r:id="rId8"/>
              </a:rPr>
              <a:t>http://themis.unwto.org/content/unwtotedqual</a:t>
            </a:r>
            <a:r>
              <a:rPr lang="en-US" sz="1200" b="1" dirty="0" smtClean="0">
                <a:solidFill>
                  <a:srgbClr val="2E3A69"/>
                </a:solidFill>
                <a:latin typeface="Arial" pitchFamily="34" charset="0"/>
                <a:cs typeface="Arial" pitchFamily="34" charset="0"/>
              </a:rPr>
              <a: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b="1" dirty="0" smtClean="0">
              <a:solidFill>
                <a:srgbClr val="2E3A69"/>
              </a:solidFill>
              <a:latin typeface="Arial" pitchFamily="34" charset="0"/>
              <a:cs typeface="Arial" pitchFamily="34"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dirty="0" smtClean="0">
                <a:solidFill>
                  <a:srgbClr val="2E3A69"/>
                </a:solidFill>
                <a:latin typeface="Arial" pitchFamily="34" charset="0"/>
                <a:cs typeface="Arial" pitchFamily="34" charset="0"/>
              </a:rPr>
              <a:t>External accreditation by UOC the following programs: Law, Criminology, Taxation, Political analysis, Computer Engineering, Telecommunication technologies, Multimedia and Multimedia applications 2014. (</a:t>
            </a:r>
            <a:r>
              <a:rPr lang="en-US" sz="1200" b="1" dirty="0" smtClean="0">
                <a:solidFill>
                  <a:srgbClr val="2E3A69"/>
                </a:solidFill>
                <a:latin typeface="Arial" pitchFamily="34" charset="0"/>
                <a:cs typeface="Arial" pitchFamily="34" charset="0"/>
                <a:hlinkClick r:id="rId9"/>
              </a:rPr>
              <a:t>http://www.aqu.cat/universitats/acreditacio/index_en.html#a2</a:t>
            </a:r>
            <a:r>
              <a:rPr lang="en-US" sz="1200" b="1" dirty="0" smtClean="0">
                <a:solidFill>
                  <a:srgbClr val="2E3A69"/>
                </a:solidFill>
                <a:latin typeface="Arial" pitchFamily="34" charset="0"/>
                <a:cs typeface="Arial" pitchFamily="34" charset="0"/>
              </a:rPr>
              <a:t>)</a:t>
            </a:r>
            <a:endParaRPr lang="en-US" sz="1200" b="1" dirty="0">
              <a:solidFill>
                <a:srgbClr val="2E3A6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76256" y="116632"/>
            <a:ext cx="1992853" cy="369332"/>
          </a:xfrm>
          <a:prstGeom prst="rect">
            <a:avLst/>
          </a:prstGeom>
        </p:spPr>
        <p:txBody>
          <a:bodyPr wrap="none">
            <a:spAutoFit/>
          </a:bodyPr>
          <a:lstStyle/>
          <a:p>
            <a:r>
              <a:rPr lang="es-ES" b="1" i="1" err="1" smtClean="0">
                <a:solidFill>
                  <a:srgbClr val="2E3A69"/>
                </a:solidFill>
                <a:latin typeface="Arial" pitchFamily="34" charset="0"/>
                <a:cs typeface="Arial" pitchFamily="34" charset="0"/>
              </a:rPr>
              <a:t>Levels</a:t>
            </a:r>
            <a:r>
              <a:rPr lang="es-ES" b="1" i="1" smtClean="0">
                <a:solidFill>
                  <a:srgbClr val="2E3A69"/>
                </a:solidFill>
                <a:latin typeface="Arial" pitchFamily="34" charset="0"/>
                <a:cs typeface="Arial" pitchFamily="34" charset="0"/>
              </a:rPr>
              <a:t> of </a:t>
            </a:r>
            <a:r>
              <a:rPr lang="es-ES" b="1" i="1" err="1" smtClean="0">
                <a:solidFill>
                  <a:srgbClr val="2E3A69"/>
                </a:solidFill>
                <a:latin typeface="Arial" pitchFamily="34" charset="0"/>
                <a:cs typeface="Arial" pitchFamily="34" charset="0"/>
              </a:rPr>
              <a:t>quality</a:t>
            </a:r>
            <a:endParaRPr lang="ca-ES">
              <a:latin typeface="Arial" pitchFamily="34" charset="0"/>
              <a:cs typeface="Arial" pitchFamily="34" charset="0"/>
            </a:endParaRPr>
          </a:p>
        </p:txBody>
      </p:sp>
      <p:sp>
        <p:nvSpPr>
          <p:cNvPr id="3" name="Text Box 2"/>
          <p:cNvSpPr txBox="1">
            <a:spLocks noChangeArrowheads="1"/>
          </p:cNvSpPr>
          <p:nvPr/>
        </p:nvSpPr>
        <p:spPr bwMode="auto">
          <a:xfrm>
            <a:off x="1403648" y="1412776"/>
            <a:ext cx="1871662" cy="340735"/>
          </a:xfrm>
          <a:prstGeom prst="rect">
            <a:avLst/>
          </a:prstGeom>
          <a:noFill/>
          <a:ln w="9360">
            <a:solidFill>
              <a:srgbClr val="000000"/>
            </a:solidFill>
            <a:miter lim="800000"/>
            <a:headEnd/>
            <a:tailEnd/>
          </a:ln>
        </p:spPr>
        <p:txBody>
          <a:bodyPr wrap="square" lIns="90000" tIns="46800" rIns="90000" bIns="46800">
            <a:spAutoFit/>
          </a:bodyPr>
          <a:lstStyle/>
          <a:p>
            <a:pPr algn="ctr">
              <a:spcBef>
                <a:spcPts val="11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a-ES" sz="1600" b="1" smtClean="0">
                <a:solidFill>
                  <a:schemeClr val="accent1">
                    <a:lumMod val="75000"/>
                  </a:schemeClr>
                </a:solidFill>
                <a:latin typeface="Arial" pitchFamily="34" charset="0"/>
                <a:cs typeface="Arial" pitchFamily="34" charset="0"/>
              </a:rPr>
              <a:t>INSTITUTIONAL</a:t>
            </a:r>
            <a:r>
              <a:rPr lang="ca-ES" sz="1600" smtClean="0">
                <a:solidFill>
                  <a:schemeClr val="accent1">
                    <a:lumMod val="75000"/>
                  </a:schemeClr>
                </a:solidFill>
                <a:latin typeface="Arial" pitchFamily="34" charset="0"/>
                <a:cs typeface="Arial" pitchFamily="34" charset="0"/>
              </a:rPr>
              <a:t> </a:t>
            </a:r>
            <a:endParaRPr lang="ca-ES" sz="1600">
              <a:solidFill>
                <a:schemeClr val="accent1">
                  <a:lumMod val="75000"/>
                </a:schemeClr>
              </a:solidFill>
              <a:latin typeface="Arial" pitchFamily="34" charset="0"/>
              <a:cs typeface="Arial" pitchFamily="34" charset="0"/>
            </a:endParaRPr>
          </a:p>
        </p:txBody>
      </p:sp>
      <p:sp>
        <p:nvSpPr>
          <p:cNvPr id="4" name="Text Box 2"/>
          <p:cNvSpPr txBox="1">
            <a:spLocks noChangeArrowheads="1"/>
          </p:cNvSpPr>
          <p:nvPr/>
        </p:nvSpPr>
        <p:spPr bwMode="auto">
          <a:xfrm>
            <a:off x="611560" y="3293836"/>
            <a:ext cx="1871662" cy="309958"/>
          </a:xfrm>
          <a:prstGeom prst="rect">
            <a:avLst/>
          </a:prstGeom>
          <a:noFill/>
          <a:ln w="9360">
            <a:solidFill>
              <a:srgbClr val="000000"/>
            </a:solidFill>
            <a:miter lim="800000"/>
            <a:headEnd/>
            <a:tailEnd/>
          </a:ln>
        </p:spPr>
        <p:txBody>
          <a:bodyPr lIns="90000" tIns="46800" rIns="90000" bIns="46800">
            <a:spAutoFit/>
          </a:bodyPr>
          <a:lstStyle/>
          <a:p>
            <a:pPr algn="ctr">
              <a:spcBef>
                <a:spcPts val="11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a-ES" sz="1400" b="1" smtClean="0">
                <a:solidFill>
                  <a:schemeClr val="accent1">
                    <a:lumMod val="75000"/>
                  </a:schemeClr>
                </a:solidFill>
                <a:latin typeface="Arial" pitchFamily="34" charset="0"/>
                <a:cs typeface="Arial" pitchFamily="34" charset="0"/>
              </a:rPr>
              <a:t>TEACHING STAFF </a:t>
            </a:r>
            <a:endParaRPr lang="ca-ES" sz="1400" b="1">
              <a:solidFill>
                <a:schemeClr val="accent1">
                  <a:lumMod val="75000"/>
                </a:schemeClr>
              </a:solidFill>
              <a:latin typeface="Arial" pitchFamily="34" charset="0"/>
              <a:cs typeface="Arial" pitchFamily="34" charset="0"/>
            </a:endParaRPr>
          </a:p>
        </p:txBody>
      </p:sp>
      <p:sp>
        <p:nvSpPr>
          <p:cNvPr id="5" name="Text Box 2"/>
          <p:cNvSpPr txBox="1">
            <a:spLocks noChangeArrowheads="1"/>
          </p:cNvSpPr>
          <p:nvPr/>
        </p:nvSpPr>
        <p:spPr bwMode="auto">
          <a:xfrm>
            <a:off x="2483768" y="2686994"/>
            <a:ext cx="1871662" cy="309958"/>
          </a:xfrm>
          <a:prstGeom prst="rect">
            <a:avLst/>
          </a:prstGeom>
          <a:noFill/>
          <a:ln w="9360">
            <a:solidFill>
              <a:srgbClr val="000000"/>
            </a:solidFill>
            <a:miter lim="800000"/>
            <a:headEnd/>
            <a:tailEnd/>
          </a:ln>
        </p:spPr>
        <p:txBody>
          <a:bodyPr lIns="90000" tIns="46800" rIns="90000" bIns="46800">
            <a:spAutoFit/>
          </a:bodyPr>
          <a:lstStyle/>
          <a:p>
            <a:pPr algn="ctr">
              <a:spcBef>
                <a:spcPts val="11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smtClean="0">
                <a:solidFill>
                  <a:schemeClr val="accent1">
                    <a:lumMod val="75000"/>
                  </a:schemeClr>
                </a:solidFill>
                <a:latin typeface="Arial" pitchFamily="34" charset="0"/>
                <a:cs typeface="Arial" pitchFamily="34" charset="0"/>
              </a:rPr>
              <a:t>PROGRAMMES</a:t>
            </a:r>
            <a:endParaRPr lang="en-US" sz="1400" b="1" dirty="0">
              <a:solidFill>
                <a:schemeClr val="accent1">
                  <a:lumMod val="75000"/>
                </a:schemeClr>
              </a:solidFill>
              <a:latin typeface="Arial" pitchFamily="34" charset="0"/>
              <a:cs typeface="Arial" pitchFamily="34" charset="0"/>
            </a:endParaRPr>
          </a:p>
        </p:txBody>
      </p:sp>
      <p:sp>
        <p:nvSpPr>
          <p:cNvPr id="6" name="Fletxa cap avall 5"/>
          <p:cNvSpPr/>
          <p:nvPr/>
        </p:nvSpPr>
        <p:spPr>
          <a:xfrm>
            <a:off x="1763688" y="1772816"/>
            <a:ext cx="72008" cy="1512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7" name="Fletxa cap avall 6"/>
          <p:cNvSpPr/>
          <p:nvPr/>
        </p:nvSpPr>
        <p:spPr>
          <a:xfrm>
            <a:off x="2915816" y="1772816"/>
            <a:ext cx="72008"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 name="Fletxa dreta 7"/>
          <p:cNvSpPr/>
          <p:nvPr/>
        </p:nvSpPr>
        <p:spPr>
          <a:xfrm>
            <a:off x="3275856" y="1556792"/>
            <a:ext cx="3168352" cy="72008"/>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Text Box 2"/>
          <p:cNvSpPr txBox="1">
            <a:spLocks noChangeArrowheads="1"/>
          </p:cNvSpPr>
          <p:nvPr/>
        </p:nvSpPr>
        <p:spPr bwMode="auto">
          <a:xfrm>
            <a:off x="6444208" y="1340768"/>
            <a:ext cx="1871662" cy="463846"/>
          </a:xfrm>
          <a:prstGeom prst="rect">
            <a:avLst/>
          </a:prstGeom>
          <a:noFill/>
          <a:ln w="9360">
            <a:solidFill>
              <a:srgbClr val="000000"/>
            </a:solidFill>
            <a:miter lim="800000"/>
            <a:headEnd/>
            <a:tailEnd/>
          </a:ln>
        </p:spPr>
        <p:txBody>
          <a:bodyPr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dirty="0" smtClean="0">
                <a:solidFill>
                  <a:schemeClr val="accent1">
                    <a:lumMod val="75000"/>
                  </a:schemeClr>
                </a:solidFill>
                <a:latin typeface="Arial" pitchFamily="34" charset="0"/>
                <a:cs typeface="Arial" pitchFamily="34" charset="0"/>
              </a:rPr>
              <a:t>Internal quality assurance system </a:t>
            </a:r>
            <a:endParaRPr lang="en-US" sz="1200" dirty="0" smtClean="0">
              <a:solidFill>
                <a:schemeClr val="accent1">
                  <a:lumMod val="75000"/>
                </a:schemeClr>
              </a:solidFill>
              <a:latin typeface="Arial" pitchFamily="34" charset="0"/>
              <a:cs typeface="Arial" pitchFamily="34" charset="0"/>
            </a:endParaRPr>
          </a:p>
        </p:txBody>
      </p:sp>
      <p:sp>
        <p:nvSpPr>
          <p:cNvPr id="10" name="Fletxa dreta 9"/>
          <p:cNvSpPr/>
          <p:nvPr/>
        </p:nvSpPr>
        <p:spPr>
          <a:xfrm>
            <a:off x="4355976" y="2780928"/>
            <a:ext cx="2088232" cy="72008"/>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 name="Text Box 2"/>
          <p:cNvSpPr txBox="1">
            <a:spLocks noChangeArrowheads="1"/>
          </p:cNvSpPr>
          <p:nvPr/>
        </p:nvSpPr>
        <p:spPr bwMode="auto">
          <a:xfrm>
            <a:off x="6444754" y="2060848"/>
            <a:ext cx="1871662" cy="1441037"/>
          </a:xfrm>
          <a:prstGeom prst="rect">
            <a:avLst/>
          </a:prstGeom>
          <a:noFill/>
          <a:ln w="9360">
            <a:solidFill>
              <a:srgbClr val="000000"/>
            </a:solidFill>
            <a:miter lim="800000"/>
            <a:headEnd/>
            <a:tailEnd/>
          </a:ln>
        </p:spPr>
        <p:txBody>
          <a:bodyPr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dirty="0" smtClean="0">
                <a:solidFill>
                  <a:schemeClr val="accent1">
                    <a:lumMod val="75000"/>
                  </a:schemeClr>
                </a:solidFill>
                <a:latin typeface="Arial" pitchFamily="34" charset="0"/>
                <a:cs typeface="Arial" pitchFamily="34" charset="0"/>
              </a:rPr>
              <a:t>External Validation</a:t>
            </a:r>
          </a:p>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dirty="0" smtClean="0">
                <a:solidFill>
                  <a:schemeClr val="accent1">
                    <a:lumMod val="75000"/>
                  </a:schemeClr>
                </a:solidFill>
                <a:latin typeface="Arial" pitchFamily="34" charset="0"/>
                <a:cs typeface="Arial" pitchFamily="34" charset="0"/>
              </a:rPr>
              <a:t>Internal/External Monitoring</a:t>
            </a:r>
          </a:p>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dirty="0" smtClean="0">
                <a:solidFill>
                  <a:schemeClr val="accent1">
                    <a:lumMod val="75000"/>
                  </a:schemeClr>
                </a:solidFill>
                <a:latin typeface="Arial" pitchFamily="34" charset="0"/>
                <a:cs typeface="Arial" pitchFamily="34" charset="0"/>
              </a:rPr>
              <a:t>External Modification</a:t>
            </a:r>
          </a:p>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dirty="0" smtClean="0">
                <a:solidFill>
                  <a:schemeClr val="accent1">
                    <a:lumMod val="75000"/>
                  </a:schemeClr>
                </a:solidFill>
                <a:latin typeface="Arial" pitchFamily="34" charset="0"/>
                <a:cs typeface="Arial" pitchFamily="34" charset="0"/>
              </a:rPr>
              <a:t>External Accreditation</a:t>
            </a:r>
            <a:endParaRPr lang="en-US" sz="1200" dirty="0" smtClean="0">
              <a:solidFill>
                <a:schemeClr val="accent1">
                  <a:lumMod val="75000"/>
                </a:schemeClr>
              </a:solidFill>
              <a:latin typeface="Arial" pitchFamily="34" charset="0"/>
              <a:cs typeface="Arial" pitchFamily="34" charset="0"/>
            </a:endParaRPr>
          </a:p>
        </p:txBody>
      </p:sp>
      <p:sp>
        <p:nvSpPr>
          <p:cNvPr id="12" name="Fletxa cap avall 11"/>
          <p:cNvSpPr/>
          <p:nvPr/>
        </p:nvSpPr>
        <p:spPr>
          <a:xfrm>
            <a:off x="899592" y="3645024"/>
            <a:ext cx="72008"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3" name="Fletxa cap avall 12"/>
          <p:cNvSpPr/>
          <p:nvPr/>
        </p:nvSpPr>
        <p:spPr>
          <a:xfrm>
            <a:off x="1979712" y="3645024"/>
            <a:ext cx="7200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4" name="Text Box 2"/>
          <p:cNvSpPr txBox="1">
            <a:spLocks noChangeArrowheads="1"/>
          </p:cNvSpPr>
          <p:nvPr/>
        </p:nvSpPr>
        <p:spPr bwMode="auto">
          <a:xfrm>
            <a:off x="1331640" y="4365104"/>
            <a:ext cx="1368152" cy="309958"/>
          </a:xfrm>
          <a:prstGeom prst="rect">
            <a:avLst/>
          </a:prstGeom>
          <a:noFill/>
          <a:ln w="9360">
            <a:solidFill>
              <a:srgbClr val="000000"/>
            </a:solidFill>
            <a:miter lim="800000"/>
            <a:headEnd/>
            <a:tailEnd/>
          </a:ln>
        </p:spPr>
        <p:txBody>
          <a:bodyPr wrap="square" lIns="90000" tIns="46800" rIns="90000" bIns="46800">
            <a:spAutoFit/>
          </a:bodyPr>
          <a:lstStyle/>
          <a:p>
            <a:pPr algn="ctr">
              <a:spcBef>
                <a:spcPts val="11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a-ES" sz="1400" b="1" smtClean="0">
                <a:solidFill>
                  <a:schemeClr val="accent1">
                    <a:lumMod val="75000"/>
                  </a:schemeClr>
                </a:solidFill>
                <a:latin typeface="Arial" pitchFamily="34" charset="0"/>
                <a:cs typeface="Arial" pitchFamily="34" charset="0"/>
              </a:rPr>
              <a:t>TEACHING</a:t>
            </a:r>
            <a:endParaRPr lang="ca-ES" sz="1400" b="1">
              <a:solidFill>
                <a:schemeClr val="accent1">
                  <a:lumMod val="75000"/>
                </a:schemeClr>
              </a:solidFill>
              <a:latin typeface="Arial" pitchFamily="34" charset="0"/>
              <a:cs typeface="Arial" pitchFamily="34" charset="0"/>
            </a:endParaRPr>
          </a:p>
        </p:txBody>
      </p:sp>
      <p:sp>
        <p:nvSpPr>
          <p:cNvPr id="15" name="Text Box 2"/>
          <p:cNvSpPr txBox="1">
            <a:spLocks noChangeArrowheads="1"/>
          </p:cNvSpPr>
          <p:nvPr/>
        </p:nvSpPr>
        <p:spPr bwMode="auto">
          <a:xfrm>
            <a:off x="323528" y="5063258"/>
            <a:ext cx="1224136" cy="309958"/>
          </a:xfrm>
          <a:prstGeom prst="rect">
            <a:avLst/>
          </a:prstGeom>
          <a:noFill/>
          <a:ln w="9360">
            <a:solidFill>
              <a:srgbClr val="000000"/>
            </a:solidFill>
            <a:miter lim="800000"/>
            <a:headEnd/>
            <a:tailEnd/>
          </a:ln>
        </p:spPr>
        <p:txBody>
          <a:bodyPr wrap="square" lIns="90000" tIns="46800" rIns="90000" bIns="46800">
            <a:spAutoFit/>
          </a:bodyPr>
          <a:lstStyle/>
          <a:p>
            <a:pPr algn="ctr">
              <a:spcBef>
                <a:spcPts val="11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a-ES" sz="1400" b="1" smtClean="0">
                <a:solidFill>
                  <a:schemeClr val="accent1">
                    <a:lumMod val="75000"/>
                  </a:schemeClr>
                </a:solidFill>
                <a:latin typeface="Arial" pitchFamily="34" charset="0"/>
                <a:cs typeface="Arial" pitchFamily="34" charset="0"/>
              </a:rPr>
              <a:t>RESEARCH</a:t>
            </a:r>
            <a:endParaRPr lang="ca-ES" sz="1400" b="1">
              <a:solidFill>
                <a:schemeClr val="accent1">
                  <a:lumMod val="75000"/>
                </a:schemeClr>
              </a:solidFill>
              <a:latin typeface="Arial" pitchFamily="34" charset="0"/>
              <a:cs typeface="Arial" pitchFamily="34" charset="0"/>
            </a:endParaRPr>
          </a:p>
        </p:txBody>
      </p:sp>
      <p:sp>
        <p:nvSpPr>
          <p:cNvPr id="16" name="Fletxa dreta 15"/>
          <p:cNvSpPr/>
          <p:nvPr/>
        </p:nvSpPr>
        <p:spPr>
          <a:xfrm>
            <a:off x="2699792" y="4437112"/>
            <a:ext cx="3744416" cy="72008"/>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7" name="Text Box 2"/>
          <p:cNvSpPr txBox="1">
            <a:spLocks noChangeArrowheads="1"/>
          </p:cNvSpPr>
          <p:nvPr/>
        </p:nvSpPr>
        <p:spPr bwMode="auto">
          <a:xfrm>
            <a:off x="6444208" y="4293096"/>
            <a:ext cx="1871662" cy="279180"/>
          </a:xfrm>
          <a:prstGeom prst="rect">
            <a:avLst/>
          </a:prstGeom>
          <a:noFill/>
          <a:ln w="9360">
            <a:solidFill>
              <a:srgbClr val="000000"/>
            </a:solidFill>
            <a:miter lim="800000"/>
            <a:headEnd/>
            <a:tailEnd/>
          </a:ln>
        </p:spPr>
        <p:txBody>
          <a:bodyPr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dirty="0" smtClean="0">
                <a:solidFill>
                  <a:schemeClr val="accent1">
                    <a:lumMod val="75000"/>
                  </a:schemeClr>
                </a:solidFill>
                <a:latin typeface="Arial" pitchFamily="34" charset="0"/>
                <a:cs typeface="Arial" pitchFamily="34" charset="0"/>
              </a:rPr>
              <a:t>Internal quality teaching</a:t>
            </a:r>
            <a:endParaRPr lang="en-US" sz="1200" dirty="0" smtClean="0">
              <a:solidFill>
                <a:schemeClr val="accent1">
                  <a:lumMod val="75000"/>
                </a:schemeClr>
              </a:solidFill>
              <a:latin typeface="Arial" pitchFamily="34" charset="0"/>
              <a:cs typeface="Arial" pitchFamily="34" charset="0"/>
            </a:endParaRPr>
          </a:p>
        </p:txBody>
      </p:sp>
      <p:sp>
        <p:nvSpPr>
          <p:cNvPr id="18" name="Fletxa dreta 17"/>
          <p:cNvSpPr/>
          <p:nvPr/>
        </p:nvSpPr>
        <p:spPr>
          <a:xfrm>
            <a:off x="1547664" y="5229200"/>
            <a:ext cx="4896544" cy="72008"/>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9" name="Text Box 2"/>
          <p:cNvSpPr txBox="1">
            <a:spLocks noChangeArrowheads="1"/>
          </p:cNvSpPr>
          <p:nvPr/>
        </p:nvSpPr>
        <p:spPr bwMode="auto">
          <a:xfrm>
            <a:off x="6444208" y="5085184"/>
            <a:ext cx="1871662" cy="279180"/>
          </a:xfrm>
          <a:prstGeom prst="rect">
            <a:avLst/>
          </a:prstGeom>
          <a:noFill/>
          <a:ln w="9360">
            <a:solidFill>
              <a:srgbClr val="000000"/>
            </a:solidFill>
            <a:miter lim="800000"/>
            <a:headEnd/>
            <a:tailEnd/>
          </a:ln>
        </p:spPr>
        <p:txBody>
          <a:bodyPr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dirty="0" smtClean="0">
                <a:solidFill>
                  <a:schemeClr val="accent1">
                    <a:lumMod val="75000"/>
                  </a:schemeClr>
                </a:solidFill>
                <a:latin typeface="Arial" pitchFamily="34" charset="0"/>
                <a:cs typeface="Arial" pitchFamily="34" charset="0"/>
              </a:rPr>
              <a:t>External application</a:t>
            </a:r>
            <a:endParaRPr lang="en-US" sz="1200" dirty="0" smtClean="0">
              <a:solidFill>
                <a:schemeClr val="accent1">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52120" y="116632"/>
            <a:ext cx="2813591" cy="369332"/>
          </a:xfrm>
          <a:prstGeom prst="rect">
            <a:avLst/>
          </a:prstGeom>
        </p:spPr>
        <p:txBody>
          <a:bodyPr wrap="none">
            <a:spAutoFit/>
          </a:bodyPr>
          <a:lstStyle/>
          <a:p>
            <a:r>
              <a:rPr lang="es-ES" b="1" i="1" err="1" smtClean="0">
                <a:solidFill>
                  <a:srgbClr val="2E3A69"/>
                </a:solidFill>
                <a:latin typeface="Arial" pitchFamily="34" charset="0"/>
                <a:cs typeface="Arial" pitchFamily="34" charset="0"/>
              </a:rPr>
              <a:t>Internal</a:t>
            </a:r>
            <a:r>
              <a:rPr lang="es-ES" b="1" i="1" smtClean="0">
                <a:solidFill>
                  <a:srgbClr val="2E3A69"/>
                </a:solidFill>
                <a:latin typeface="Arial" pitchFamily="34" charset="0"/>
                <a:cs typeface="Arial" pitchFamily="34" charset="0"/>
              </a:rPr>
              <a:t> </a:t>
            </a:r>
            <a:r>
              <a:rPr lang="es-ES" b="1" i="1" err="1" smtClean="0">
                <a:solidFill>
                  <a:srgbClr val="2E3A69"/>
                </a:solidFill>
                <a:latin typeface="Arial" pitchFamily="34" charset="0"/>
                <a:cs typeface="Arial" pitchFamily="34" charset="0"/>
              </a:rPr>
              <a:t>Quality</a:t>
            </a:r>
            <a:r>
              <a:rPr lang="es-ES" b="1" i="1" smtClean="0">
                <a:solidFill>
                  <a:srgbClr val="2E3A69"/>
                </a:solidFill>
                <a:latin typeface="Arial" pitchFamily="34" charset="0"/>
                <a:cs typeface="Arial" pitchFamily="34" charset="0"/>
              </a:rPr>
              <a:t> </a:t>
            </a:r>
            <a:r>
              <a:rPr lang="es-ES" b="1" i="1" err="1" smtClean="0">
                <a:solidFill>
                  <a:srgbClr val="2E3A69"/>
                </a:solidFill>
                <a:latin typeface="Arial" pitchFamily="34" charset="0"/>
                <a:cs typeface="Arial" pitchFamily="34" charset="0"/>
              </a:rPr>
              <a:t>System</a:t>
            </a:r>
            <a:r>
              <a:rPr lang="es-ES" b="1" i="1" smtClean="0">
                <a:solidFill>
                  <a:srgbClr val="2E3A69"/>
                </a:solidFill>
                <a:latin typeface="Arial" pitchFamily="34" charset="0"/>
                <a:cs typeface="Arial" pitchFamily="34" charset="0"/>
              </a:rPr>
              <a:t> </a:t>
            </a:r>
            <a:endParaRPr lang="ca-ES">
              <a:latin typeface="Arial" pitchFamily="34" charset="0"/>
              <a:cs typeface="Arial" pitchFamily="34" charset="0"/>
            </a:endParaRPr>
          </a:p>
        </p:txBody>
      </p:sp>
      <p:sp>
        <p:nvSpPr>
          <p:cNvPr id="3" name="Rectangle 3"/>
          <p:cNvSpPr>
            <a:spLocks noChangeArrowheads="1"/>
          </p:cNvSpPr>
          <p:nvPr/>
        </p:nvSpPr>
        <p:spPr bwMode="auto">
          <a:xfrm>
            <a:off x="467544" y="908720"/>
            <a:ext cx="8137525" cy="2400300"/>
          </a:xfrm>
          <a:prstGeom prst="rect">
            <a:avLst/>
          </a:prstGeom>
          <a:noFill/>
          <a:ln w="9525">
            <a:noFill/>
            <a:miter lim="800000"/>
            <a:headEnd/>
            <a:tailEnd/>
          </a:ln>
        </p:spPr>
        <p:txBody>
          <a:bodyPr>
            <a:spAutoFit/>
          </a:bodyPr>
          <a:lstStyle/>
          <a:p>
            <a:pPr algn="just"/>
            <a:r>
              <a:rPr lang="en-US" sz="1400" b="1" dirty="0" smtClean="0">
                <a:solidFill>
                  <a:srgbClr val="2C3564"/>
                </a:solidFill>
                <a:latin typeface="Arial" pitchFamily="34" charset="0"/>
                <a:cs typeface="Arial" pitchFamily="34" charset="0"/>
              </a:rPr>
              <a:t>The Quality Agency in Catalonia (AQU), created the AUDIT program in 2007:  the evaluation </a:t>
            </a:r>
            <a:r>
              <a:rPr lang="en-US" sz="1400" b="1" dirty="0" err="1" smtClean="0">
                <a:solidFill>
                  <a:srgbClr val="2C3564"/>
                </a:solidFill>
                <a:latin typeface="Arial" pitchFamily="34" charset="0"/>
                <a:cs typeface="Arial" pitchFamily="34" charset="0"/>
              </a:rPr>
              <a:t>programme</a:t>
            </a:r>
            <a:r>
              <a:rPr lang="en-US" sz="1400" b="1" dirty="0" smtClean="0">
                <a:solidFill>
                  <a:srgbClr val="2C3564"/>
                </a:solidFill>
                <a:latin typeface="Arial" pitchFamily="34" charset="0"/>
                <a:cs typeface="Arial" pitchFamily="34" charset="0"/>
              </a:rPr>
              <a:t>, the </a:t>
            </a:r>
            <a:r>
              <a:rPr lang="en-US" sz="1400" b="1" dirty="0">
                <a:solidFill>
                  <a:srgbClr val="2C3564"/>
                </a:solidFill>
                <a:latin typeface="Arial" pitchFamily="34" charset="0"/>
                <a:cs typeface="Arial" pitchFamily="34" charset="0"/>
              </a:rPr>
              <a:t>objectives of which are as follows:</a:t>
            </a:r>
          </a:p>
          <a:p>
            <a:pPr algn="just"/>
            <a:endParaRPr lang="en-US" sz="1200" b="1" dirty="0">
              <a:solidFill>
                <a:srgbClr val="2C3564"/>
              </a:solidFill>
              <a:latin typeface="Arial" pitchFamily="34" charset="0"/>
              <a:cs typeface="Arial" pitchFamily="34" charset="0"/>
            </a:endParaRPr>
          </a:p>
          <a:p>
            <a:pPr algn="just">
              <a:buFont typeface="Wingdings" pitchFamily="2" charset="2"/>
              <a:buChar char="Ø"/>
            </a:pPr>
            <a:r>
              <a:rPr lang="en-US" sz="1200" b="1" dirty="0">
                <a:solidFill>
                  <a:srgbClr val="2C3564"/>
                </a:solidFill>
                <a:latin typeface="Arial" pitchFamily="34" charset="0"/>
                <a:cs typeface="Arial" pitchFamily="34" charset="0"/>
              </a:rPr>
              <a:t>To promote the development and implementation of </a:t>
            </a:r>
            <a:r>
              <a:rPr lang="en-US" sz="1200" b="1" u="sng" dirty="0">
                <a:solidFill>
                  <a:srgbClr val="2C3564"/>
                </a:solidFill>
                <a:latin typeface="Arial" pitchFamily="34" charset="0"/>
                <a:cs typeface="Arial" pitchFamily="34" charset="0"/>
              </a:rPr>
              <a:t>internal quality assurance systems in education in universities</a:t>
            </a:r>
            <a:r>
              <a:rPr lang="en-US" sz="1200" b="1" dirty="0">
                <a:solidFill>
                  <a:srgbClr val="2C3564"/>
                </a:solidFill>
                <a:latin typeface="Arial" pitchFamily="34" charset="0"/>
                <a:cs typeface="Arial" pitchFamily="34" charset="0"/>
              </a:rPr>
              <a:t> and other higher education institutions through the integration of all the activities associated with the quality assurance of degree </a:t>
            </a:r>
            <a:r>
              <a:rPr lang="en-US" sz="1200" b="1" dirty="0" smtClean="0">
                <a:solidFill>
                  <a:srgbClr val="2C3564"/>
                </a:solidFill>
                <a:latin typeface="Arial" pitchFamily="34" charset="0"/>
                <a:cs typeface="Arial" pitchFamily="34" charset="0"/>
              </a:rPr>
              <a:t>programs </a:t>
            </a:r>
            <a:r>
              <a:rPr lang="en-US" sz="1200" b="1" dirty="0">
                <a:solidFill>
                  <a:srgbClr val="2C3564"/>
                </a:solidFill>
                <a:latin typeface="Arial" pitchFamily="34" charset="0"/>
                <a:cs typeface="Arial" pitchFamily="34" charset="0"/>
              </a:rPr>
              <a:t>that have already been undertaken and by ensuring that an internal quality assurance system is used for </a:t>
            </a:r>
            <a:r>
              <a:rPr lang="en-US" sz="1200" b="1" dirty="0" smtClean="0">
                <a:solidFill>
                  <a:srgbClr val="2C3564"/>
                </a:solidFill>
                <a:latin typeface="Arial" pitchFamily="34" charset="0"/>
                <a:cs typeface="Arial" pitchFamily="34" charset="0"/>
              </a:rPr>
              <a:t>program </a:t>
            </a:r>
            <a:r>
              <a:rPr lang="en-US" sz="1200" b="1" dirty="0">
                <a:solidFill>
                  <a:srgbClr val="2C3564"/>
                </a:solidFill>
                <a:latin typeface="Arial" pitchFamily="34" charset="0"/>
                <a:cs typeface="Arial" pitchFamily="34" charset="0"/>
              </a:rPr>
              <a:t>monitoring.</a:t>
            </a:r>
          </a:p>
          <a:p>
            <a:pPr algn="just">
              <a:buFont typeface="Wingdings" pitchFamily="2" charset="2"/>
              <a:buChar char="Ø"/>
            </a:pPr>
            <a:endParaRPr lang="en-US" sz="1200" b="1" dirty="0">
              <a:solidFill>
                <a:srgbClr val="2C3564"/>
              </a:solidFill>
              <a:latin typeface="Arial" pitchFamily="34" charset="0"/>
              <a:cs typeface="Arial" pitchFamily="34" charset="0"/>
            </a:endParaRPr>
          </a:p>
          <a:p>
            <a:pPr algn="just">
              <a:buFont typeface="Wingdings" pitchFamily="2" charset="2"/>
              <a:buChar char="Ø"/>
            </a:pPr>
            <a:r>
              <a:rPr lang="en-US" sz="1200" b="1" dirty="0">
                <a:solidFill>
                  <a:srgbClr val="2C3564"/>
                </a:solidFill>
                <a:latin typeface="Arial" pitchFamily="34" charset="0"/>
                <a:cs typeface="Arial" pitchFamily="34" charset="0"/>
              </a:rPr>
              <a:t>To implement a </a:t>
            </a:r>
            <a:r>
              <a:rPr lang="en-US" sz="1200" b="1" dirty="0" smtClean="0">
                <a:solidFill>
                  <a:srgbClr val="2C3564"/>
                </a:solidFill>
                <a:latin typeface="Arial" pitchFamily="34" charset="0"/>
                <a:cs typeface="Arial" pitchFamily="34" charset="0"/>
              </a:rPr>
              <a:t>program </a:t>
            </a:r>
            <a:r>
              <a:rPr lang="en-US" sz="1200" b="1" dirty="0">
                <a:solidFill>
                  <a:srgbClr val="2C3564"/>
                </a:solidFill>
                <a:latin typeface="Arial" pitchFamily="34" charset="0"/>
                <a:cs typeface="Arial" pitchFamily="34" charset="0"/>
              </a:rPr>
              <a:t>that leads to the recognition of the design of internal quality assurance systems through the evaluation of their adequacy and the subsequent certification of those that have been implemented. </a:t>
            </a:r>
          </a:p>
          <a:p>
            <a:pPr algn="just"/>
            <a:endParaRPr lang="ca-ES" sz="1400" b="1" dirty="0">
              <a:solidFill>
                <a:srgbClr val="2C3564"/>
              </a:solidFill>
              <a:latin typeface="Arial" pitchFamily="34" charset="0"/>
              <a:cs typeface="Arial" pitchFamily="34" charset="0"/>
            </a:endParaRPr>
          </a:p>
        </p:txBody>
      </p:sp>
      <p:sp>
        <p:nvSpPr>
          <p:cNvPr id="5" name="Text Box 2"/>
          <p:cNvSpPr txBox="1">
            <a:spLocks noChangeArrowheads="1"/>
          </p:cNvSpPr>
          <p:nvPr/>
        </p:nvSpPr>
        <p:spPr bwMode="auto">
          <a:xfrm>
            <a:off x="3132138" y="3356992"/>
            <a:ext cx="1871662" cy="649288"/>
          </a:xfrm>
          <a:prstGeom prst="rect">
            <a:avLst/>
          </a:prstGeom>
          <a:noFill/>
          <a:ln w="9360">
            <a:solidFill>
              <a:srgbClr val="000000"/>
            </a:solidFill>
            <a:miter lim="800000"/>
            <a:headEnd/>
            <a:tailEnd/>
          </a:ln>
        </p:spPr>
        <p:txBody>
          <a:bodyPr lIns="90000" tIns="46800" rIns="90000" bIns="46800">
            <a:spAutoFit/>
          </a:bodyPr>
          <a:lstStyle/>
          <a:p>
            <a:pPr algn="ctr">
              <a:spcBef>
                <a:spcPts val="11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a-ES" sz="1200" err="1">
                <a:solidFill>
                  <a:schemeClr val="accent1">
                    <a:lumMod val="75000"/>
                  </a:schemeClr>
                </a:solidFill>
              </a:rPr>
              <a:t>Design</a:t>
            </a:r>
            <a:r>
              <a:rPr lang="ca-ES" sz="1200">
                <a:solidFill>
                  <a:schemeClr val="accent1">
                    <a:lumMod val="75000"/>
                  </a:schemeClr>
                </a:solidFill>
              </a:rPr>
              <a:t> of </a:t>
            </a:r>
            <a:r>
              <a:rPr lang="ca-ES" sz="1200" err="1">
                <a:solidFill>
                  <a:schemeClr val="accent1">
                    <a:lumMod val="75000"/>
                  </a:schemeClr>
                </a:solidFill>
              </a:rPr>
              <a:t>the</a:t>
            </a:r>
            <a:r>
              <a:rPr lang="ca-ES" sz="1200">
                <a:solidFill>
                  <a:schemeClr val="accent1">
                    <a:lumMod val="75000"/>
                  </a:schemeClr>
                </a:solidFill>
              </a:rPr>
              <a:t> </a:t>
            </a:r>
            <a:r>
              <a:rPr lang="ca-ES" sz="1200" err="1">
                <a:solidFill>
                  <a:schemeClr val="accent1">
                    <a:lumMod val="75000"/>
                  </a:schemeClr>
                </a:solidFill>
              </a:rPr>
              <a:t>training</a:t>
            </a:r>
            <a:r>
              <a:rPr lang="ca-ES" sz="1200">
                <a:solidFill>
                  <a:schemeClr val="accent1">
                    <a:lumMod val="75000"/>
                  </a:schemeClr>
                </a:solidFill>
              </a:rPr>
              <a:t> </a:t>
            </a:r>
            <a:r>
              <a:rPr lang="ca-ES" sz="1200" err="1">
                <a:solidFill>
                  <a:schemeClr val="accent1">
                    <a:lumMod val="75000"/>
                  </a:schemeClr>
                </a:solidFill>
              </a:rPr>
              <a:t>pogram</a:t>
            </a:r>
            <a:r>
              <a:rPr lang="ca-ES" sz="1200">
                <a:solidFill>
                  <a:schemeClr val="accent1">
                    <a:lumMod val="75000"/>
                  </a:schemeClr>
                </a:solidFill>
              </a:rPr>
              <a:t> and </a:t>
            </a:r>
            <a:r>
              <a:rPr lang="ca-ES" sz="1200" err="1">
                <a:solidFill>
                  <a:schemeClr val="accent1">
                    <a:lumMod val="75000"/>
                  </a:schemeClr>
                </a:solidFill>
              </a:rPr>
              <a:t>training</a:t>
            </a:r>
            <a:r>
              <a:rPr lang="ca-ES" sz="1200">
                <a:solidFill>
                  <a:schemeClr val="accent1">
                    <a:lumMod val="75000"/>
                  </a:schemeClr>
                </a:solidFill>
              </a:rPr>
              <a:t> processes</a:t>
            </a:r>
          </a:p>
        </p:txBody>
      </p:sp>
      <p:sp>
        <p:nvSpPr>
          <p:cNvPr id="6" name="Text Box 3"/>
          <p:cNvSpPr txBox="1">
            <a:spLocks noChangeArrowheads="1"/>
          </p:cNvSpPr>
          <p:nvPr/>
        </p:nvSpPr>
        <p:spPr bwMode="auto">
          <a:xfrm>
            <a:off x="4500290" y="4365104"/>
            <a:ext cx="1873250" cy="463846"/>
          </a:xfrm>
          <a:prstGeom prst="rect">
            <a:avLst/>
          </a:prstGeom>
          <a:noFill/>
          <a:ln w="9360">
            <a:solidFill>
              <a:srgbClr val="000000"/>
            </a:solidFill>
            <a:miter lim="800000"/>
            <a:headEnd/>
            <a:tailEnd/>
          </a:ln>
        </p:spPr>
        <p:txBody>
          <a:bodyPr wrap="square" lIns="90000" tIns="46800" rIns="90000" bIns="46800">
            <a:spAutoFit/>
          </a:bodyPr>
          <a:lstStyle/>
          <a:p>
            <a:pPr algn="ctr">
              <a:spcBef>
                <a:spcPts val="11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a-ES" sz="1200" err="1">
                <a:solidFill>
                  <a:schemeClr val="accent1">
                    <a:lumMod val="75000"/>
                  </a:schemeClr>
                </a:solidFill>
              </a:rPr>
              <a:t>Program</a:t>
            </a:r>
            <a:r>
              <a:rPr lang="ca-ES" sz="1200">
                <a:solidFill>
                  <a:schemeClr val="accent1">
                    <a:lumMod val="75000"/>
                  </a:schemeClr>
                </a:solidFill>
              </a:rPr>
              <a:t> </a:t>
            </a:r>
            <a:r>
              <a:rPr lang="ca-ES" sz="1200" err="1">
                <a:solidFill>
                  <a:schemeClr val="accent1">
                    <a:lumMod val="75000"/>
                  </a:schemeClr>
                </a:solidFill>
              </a:rPr>
              <a:t>development</a:t>
            </a:r>
            <a:r>
              <a:rPr lang="ca-ES" sz="1200">
                <a:solidFill>
                  <a:schemeClr val="accent1">
                    <a:lumMod val="75000"/>
                  </a:schemeClr>
                </a:solidFill>
              </a:rPr>
              <a:t> and </a:t>
            </a:r>
            <a:r>
              <a:rPr lang="ca-ES" sz="1200" err="1">
                <a:solidFill>
                  <a:schemeClr val="accent1">
                    <a:lumMod val="75000"/>
                  </a:schemeClr>
                </a:solidFill>
              </a:rPr>
              <a:t>implementation</a:t>
            </a:r>
            <a:r>
              <a:rPr lang="ca-ES" sz="1200">
                <a:solidFill>
                  <a:schemeClr val="accent1">
                    <a:lumMod val="75000"/>
                  </a:schemeClr>
                </a:solidFill>
              </a:rPr>
              <a:t> processes</a:t>
            </a:r>
          </a:p>
        </p:txBody>
      </p:sp>
      <p:sp>
        <p:nvSpPr>
          <p:cNvPr id="7" name="Text Box 4"/>
          <p:cNvSpPr txBox="1">
            <a:spLocks noChangeArrowheads="1"/>
          </p:cNvSpPr>
          <p:nvPr/>
        </p:nvSpPr>
        <p:spPr bwMode="auto">
          <a:xfrm>
            <a:off x="3274988" y="5019328"/>
            <a:ext cx="1657350" cy="465138"/>
          </a:xfrm>
          <a:prstGeom prst="rect">
            <a:avLst/>
          </a:prstGeom>
          <a:noFill/>
          <a:ln w="9360">
            <a:solidFill>
              <a:srgbClr val="000000"/>
            </a:solidFill>
            <a:miter lim="800000"/>
            <a:headEnd/>
            <a:tailEnd/>
          </a:ln>
        </p:spPr>
        <p:txBody>
          <a:bodyPr lIns="90000" tIns="46800" rIns="90000" bIns="46800">
            <a:spAutoFit/>
          </a:bodyPr>
          <a:lstStyle/>
          <a:p>
            <a:pPr algn="ctr">
              <a:spcBef>
                <a:spcPts val="11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a-ES" sz="1200" err="1">
                <a:solidFill>
                  <a:schemeClr val="accent1">
                    <a:lumMod val="75000"/>
                  </a:schemeClr>
                </a:solidFill>
              </a:rPr>
              <a:t>Results</a:t>
            </a:r>
            <a:r>
              <a:rPr lang="ca-ES" sz="1200">
                <a:solidFill>
                  <a:schemeClr val="accent1">
                    <a:lumMod val="75000"/>
                  </a:schemeClr>
                </a:solidFill>
              </a:rPr>
              <a:t>, </a:t>
            </a:r>
            <a:r>
              <a:rPr lang="ca-ES" sz="1200" err="1">
                <a:solidFill>
                  <a:schemeClr val="accent1">
                    <a:lumMod val="75000"/>
                  </a:schemeClr>
                </a:solidFill>
              </a:rPr>
              <a:t>monitoring</a:t>
            </a:r>
            <a:r>
              <a:rPr lang="ca-ES" sz="1200">
                <a:solidFill>
                  <a:schemeClr val="accent1">
                    <a:lumMod val="75000"/>
                  </a:schemeClr>
                </a:solidFill>
              </a:rPr>
              <a:t> and </a:t>
            </a:r>
            <a:r>
              <a:rPr lang="ca-ES" sz="1200" err="1">
                <a:solidFill>
                  <a:schemeClr val="accent1">
                    <a:lumMod val="75000"/>
                  </a:schemeClr>
                </a:solidFill>
              </a:rPr>
              <a:t>evaluation</a:t>
            </a:r>
            <a:endParaRPr lang="ca-ES" sz="1200">
              <a:solidFill>
                <a:schemeClr val="accent1">
                  <a:lumMod val="75000"/>
                </a:schemeClr>
              </a:solidFill>
            </a:endParaRPr>
          </a:p>
        </p:txBody>
      </p:sp>
      <p:sp>
        <p:nvSpPr>
          <p:cNvPr id="8" name="Text Box 5"/>
          <p:cNvSpPr txBox="1">
            <a:spLocks noChangeArrowheads="1"/>
          </p:cNvSpPr>
          <p:nvPr/>
        </p:nvSpPr>
        <p:spPr bwMode="auto">
          <a:xfrm>
            <a:off x="1619672" y="4228753"/>
            <a:ext cx="2016125" cy="647700"/>
          </a:xfrm>
          <a:prstGeom prst="rect">
            <a:avLst/>
          </a:prstGeom>
          <a:noFill/>
          <a:ln w="9360">
            <a:solidFill>
              <a:srgbClr val="000000"/>
            </a:solidFill>
            <a:miter lim="800000"/>
            <a:headEnd/>
            <a:tailEnd/>
          </a:ln>
        </p:spPr>
        <p:txBody>
          <a:bodyPr lIns="90000" tIns="46800" rIns="90000" bIns="46800">
            <a:spAutoFit/>
          </a:bodyPr>
          <a:lstStyle/>
          <a:p>
            <a:pPr algn="ctr">
              <a:spcBef>
                <a:spcPts val="11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a-ES" sz="1200" err="1">
                <a:solidFill>
                  <a:schemeClr val="accent1">
                    <a:lumMod val="75000"/>
                  </a:schemeClr>
                </a:solidFill>
              </a:rPr>
              <a:t>Decision</a:t>
            </a:r>
            <a:r>
              <a:rPr lang="ca-ES" sz="1200">
                <a:solidFill>
                  <a:schemeClr val="accent1">
                    <a:lumMod val="75000"/>
                  </a:schemeClr>
                </a:solidFill>
              </a:rPr>
              <a:t> </a:t>
            </a:r>
            <a:r>
              <a:rPr lang="ca-ES" sz="1200" err="1">
                <a:solidFill>
                  <a:schemeClr val="accent1">
                    <a:lumMod val="75000"/>
                  </a:schemeClr>
                </a:solidFill>
              </a:rPr>
              <a:t>making</a:t>
            </a:r>
            <a:r>
              <a:rPr lang="ca-ES" sz="1200">
                <a:solidFill>
                  <a:schemeClr val="accent1">
                    <a:lumMod val="75000"/>
                  </a:schemeClr>
                </a:solidFill>
              </a:rPr>
              <a:t> and </a:t>
            </a:r>
            <a:r>
              <a:rPr lang="ca-ES" sz="1200" err="1">
                <a:solidFill>
                  <a:schemeClr val="accent1">
                    <a:lumMod val="75000"/>
                  </a:schemeClr>
                </a:solidFill>
              </a:rPr>
              <a:t>implementation</a:t>
            </a:r>
            <a:r>
              <a:rPr lang="ca-ES" sz="1200">
                <a:solidFill>
                  <a:schemeClr val="accent1">
                    <a:lumMod val="75000"/>
                  </a:schemeClr>
                </a:solidFill>
              </a:rPr>
              <a:t> of </a:t>
            </a:r>
            <a:r>
              <a:rPr lang="ca-ES" sz="1200" err="1">
                <a:solidFill>
                  <a:schemeClr val="accent1">
                    <a:lumMod val="75000"/>
                  </a:schemeClr>
                </a:solidFill>
              </a:rPr>
              <a:t>improvement</a:t>
            </a:r>
            <a:r>
              <a:rPr lang="ca-ES" sz="1200">
                <a:solidFill>
                  <a:schemeClr val="accent1">
                    <a:lumMod val="75000"/>
                  </a:schemeClr>
                </a:solidFill>
              </a:rPr>
              <a:t> </a:t>
            </a:r>
            <a:r>
              <a:rPr lang="ca-ES" sz="1200" err="1">
                <a:solidFill>
                  <a:schemeClr val="accent1">
                    <a:lumMod val="75000"/>
                  </a:schemeClr>
                </a:solidFill>
              </a:rPr>
              <a:t>actions</a:t>
            </a:r>
            <a:endParaRPr lang="ca-ES" sz="1200">
              <a:solidFill>
                <a:schemeClr val="accent1">
                  <a:lumMod val="75000"/>
                </a:schemeClr>
              </a:solidFill>
            </a:endParaRPr>
          </a:p>
        </p:txBody>
      </p:sp>
      <p:sp>
        <p:nvSpPr>
          <p:cNvPr id="12" name="Text Box 9"/>
          <p:cNvSpPr txBox="1">
            <a:spLocks noChangeArrowheads="1"/>
          </p:cNvSpPr>
          <p:nvPr/>
        </p:nvSpPr>
        <p:spPr bwMode="auto">
          <a:xfrm>
            <a:off x="6804546" y="4365104"/>
            <a:ext cx="804863" cy="463846"/>
          </a:xfrm>
          <a:prstGeom prst="rect">
            <a:avLst/>
          </a:prstGeom>
          <a:solidFill>
            <a:schemeClr val="bg1"/>
          </a:solidFill>
          <a:ln w="9360">
            <a:solidFill>
              <a:srgbClr val="000000"/>
            </a:solidFill>
            <a:miter lim="800000"/>
            <a:headEnd/>
            <a:tailEnd/>
          </a:ln>
        </p:spPr>
        <p:txBody>
          <a:bodyPr lIns="90000" tIns="46800" rIns="90000" bIns="46800">
            <a:spAutoFit/>
          </a:bodyPr>
          <a:lstStyle/>
          <a:p>
            <a:pPr algn="ctr">
              <a:spcBef>
                <a:spcPts val="10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a-ES" sz="1200" b="1">
                <a:solidFill>
                  <a:schemeClr val="accent6">
                    <a:lumMod val="75000"/>
                  </a:schemeClr>
                </a:solidFill>
              </a:rPr>
              <a:t> </a:t>
            </a:r>
            <a:r>
              <a:rPr lang="ca-ES" sz="1200" b="1" err="1">
                <a:solidFill>
                  <a:schemeClr val="accent6">
                    <a:lumMod val="75000"/>
                  </a:schemeClr>
                </a:solidFill>
              </a:rPr>
              <a:t>Interest</a:t>
            </a:r>
            <a:r>
              <a:rPr lang="ca-ES" sz="1200" b="1">
                <a:solidFill>
                  <a:schemeClr val="accent6">
                    <a:lumMod val="75000"/>
                  </a:schemeClr>
                </a:solidFill>
              </a:rPr>
              <a:t> </a:t>
            </a:r>
            <a:r>
              <a:rPr lang="ca-ES" sz="1200" b="1" err="1" smtClean="0">
                <a:solidFill>
                  <a:schemeClr val="accent6">
                    <a:lumMod val="75000"/>
                  </a:schemeClr>
                </a:solidFill>
              </a:rPr>
              <a:t>Groups</a:t>
            </a:r>
            <a:endParaRPr lang="ca-ES" sz="1200" b="1" smtClean="0">
              <a:solidFill>
                <a:schemeClr val="accent6">
                  <a:lumMod val="75000"/>
                </a:schemeClr>
              </a:solidFill>
            </a:endParaRPr>
          </a:p>
        </p:txBody>
      </p:sp>
      <p:sp>
        <p:nvSpPr>
          <p:cNvPr id="13" name="AutoShape 12"/>
          <p:cNvSpPr>
            <a:spLocks noChangeArrowheads="1"/>
          </p:cNvSpPr>
          <p:nvPr/>
        </p:nvSpPr>
        <p:spPr bwMode="auto">
          <a:xfrm rot="8460000">
            <a:off x="5091570" y="5157279"/>
            <a:ext cx="804863" cy="333375"/>
          </a:xfrm>
          <a:prstGeom prst="curvedDownArrow">
            <a:avLst>
              <a:gd name="adj1" fmla="val 44168"/>
              <a:gd name="adj2" fmla="val 77882"/>
              <a:gd name="adj3" fmla="val 33333"/>
            </a:avLst>
          </a:prstGeom>
          <a:solidFill>
            <a:srgbClr val="4F81BD"/>
          </a:solidFill>
          <a:ln w="9360">
            <a:solidFill>
              <a:srgbClr val="000000"/>
            </a:solidFill>
            <a:miter lim="800000"/>
            <a:headEnd/>
            <a:tailEnd/>
          </a:ln>
        </p:spPr>
        <p:txBody>
          <a:bodyPr rot="10800000" wrap="none" anchor="ctr"/>
          <a:lstStyle/>
          <a:p>
            <a:pPr>
              <a:defRPr/>
            </a:pPr>
            <a:endParaRPr lang="ca-ES" sz="1200">
              <a:solidFill>
                <a:schemeClr val="accent6">
                  <a:lumMod val="50000"/>
                </a:schemeClr>
              </a:solidFill>
            </a:endParaRPr>
          </a:p>
        </p:txBody>
      </p:sp>
      <p:sp>
        <p:nvSpPr>
          <p:cNvPr id="14" name="AutoShape 13"/>
          <p:cNvSpPr>
            <a:spLocks noChangeArrowheads="1"/>
          </p:cNvSpPr>
          <p:nvPr/>
        </p:nvSpPr>
        <p:spPr bwMode="auto">
          <a:xfrm rot="12780000">
            <a:off x="2075143" y="5080006"/>
            <a:ext cx="876300" cy="344487"/>
          </a:xfrm>
          <a:prstGeom prst="curvedDownArrow">
            <a:avLst>
              <a:gd name="adj1" fmla="val 48076"/>
              <a:gd name="adj2" fmla="val 66818"/>
              <a:gd name="adj3" fmla="val 33333"/>
            </a:avLst>
          </a:prstGeom>
          <a:solidFill>
            <a:srgbClr val="4F81BD"/>
          </a:solidFill>
          <a:ln w="9360">
            <a:solidFill>
              <a:srgbClr val="000000"/>
            </a:solidFill>
            <a:miter lim="800000"/>
            <a:headEnd/>
            <a:tailEnd/>
          </a:ln>
        </p:spPr>
        <p:txBody>
          <a:bodyPr rot="10800000" wrap="none" anchor="ctr"/>
          <a:lstStyle/>
          <a:p>
            <a:pPr>
              <a:defRPr/>
            </a:pPr>
            <a:endParaRPr lang="ca-ES" sz="1200">
              <a:solidFill>
                <a:schemeClr val="accent6">
                  <a:lumMod val="50000"/>
                </a:schemeClr>
              </a:solidFill>
            </a:endParaRPr>
          </a:p>
        </p:txBody>
      </p:sp>
      <p:sp>
        <p:nvSpPr>
          <p:cNvPr id="15" name="AutoShape 14"/>
          <p:cNvSpPr>
            <a:spLocks noChangeArrowheads="1"/>
          </p:cNvSpPr>
          <p:nvPr/>
        </p:nvSpPr>
        <p:spPr bwMode="auto">
          <a:xfrm rot="18900000">
            <a:off x="1975101" y="3468418"/>
            <a:ext cx="865188" cy="344488"/>
          </a:xfrm>
          <a:prstGeom prst="curvedDownArrow">
            <a:avLst>
              <a:gd name="adj1" fmla="val 36363"/>
              <a:gd name="adj2" fmla="val 72747"/>
              <a:gd name="adj3" fmla="val 33333"/>
            </a:avLst>
          </a:prstGeom>
          <a:solidFill>
            <a:srgbClr val="4F81BD"/>
          </a:solidFill>
          <a:ln w="9360">
            <a:solidFill>
              <a:srgbClr val="000000"/>
            </a:solidFill>
            <a:miter lim="800000"/>
            <a:headEnd/>
            <a:tailEnd/>
          </a:ln>
        </p:spPr>
        <p:txBody>
          <a:bodyPr wrap="none" anchor="ctr"/>
          <a:lstStyle/>
          <a:p>
            <a:pPr>
              <a:defRPr/>
            </a:pPr>
            <a:endParaRPr lang="ca-ES" sz="1200">
              <a:solidFill>
                <a:schemeClr val="accent6">
                  <a:lumMod val="50000"/>
                </a:schemeClr>
              </a:solidFill>
            </a:endParaRPr>
          </a:p>
        </p:txBody>
      </p:sp>
      <p:sp>
        <p:nvSpPr>
          <p:cNvPr id="16" name="Freeform 15"/>
          <p:cNvSpPr>
            <a:spLocks noChangeArrowheads="1"/>
          </p:cNvSpPr>
          <p:nvPr/>
        </p:nvSpPr>
        <p:spPr bwMode="auto">
          <a:xfrm>
            <a:off x="3780210" y="4293096"/>
            <a:ext cx="647700" cy="576262"/>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4F81BD"/>
          </a:solidFill>
          <a:ln w="9360">
            <a:solidFill>
              <a:srgbClr val="000000"/>
            </a:solidFill>
            <a:miter lim="800000"/>
            <a:headEnd/>
            <a:tailEnd/>
          </a:ln>
        </p:spPr>
        <p:txBody>
          <a:bodyPr wrap="none" anchor="ctr"/>
          <a:lstStyle/>
          <a:p>
            <a:pPr>
              <a:defRPr/>
            </a:pPr>
            <a:endParaRPr lang="ca-ES" sz="1200">
              <a:solidFill>
                <a:schemeClr val="accent6">
                  <a:lumMod val="50000"/>
                </a:schemeClr>
              </a:solidFill>
            </a:endParaRPr>
          </a:p>
        </p:txBody>
      </p:sp>
      <p:sp>
        <p:nvSpPr>
          <p:cNvPr id="17" name="AutoShape 12"/>
          <p:cNvSpPr>
            <a:spLocks noChangeArrowheads="1"/>
          </p:cNvSpPr>
          <p:nvPr/>
        </p:nvSpPr>
        <p:spPr bwMode="auto">
          <a:xfrm rot="3156781">
            <a:off x="5188188" y="3552506"/>
            <a:ext cx="838200" cy="333375"/>
          </a:xfrm>
          <a:prstGeom prst="curvedDownArrow">
            <a:avLst>
              <a:gd name="adj1" fmla="val 44168"/>
              <a:gd name="adj2" fmla="val 77882"/>
              <a:gd name="adj3" fmla="val 33333"/>
            </a:avLst>
          </a:prstGeom>
          <a:solidFill>
            <a:srgbClr val="4F81BD"/>
          </a:solidFill>
          <a:ln w="9360">
            <a:solidFill>
              <a:srgbClr val="000000"/>
            </a:solidFill>
            <a:miter lim="800000"/>
            <a:headEnd/>
            <a:tailEnd/>
          </a:ln>
        </p:spPr>
        <p:txBody>
          <a:bodyPr rot="10800000" wrap="none" anchor="ctr"/>
          <a:lstStyle/>
          <a:p>
            <a:pPr>
              <a:defRPr/>
            </a:pPr>
            <a:endParaRPr lang="ca-ES" sz="1200">
              <a:solidFill>
                <a:schemeClr val="accent6">
                  <a:lumMod val="50000"/>
                </a:schemeClr>
              </a:solidFill>
            </a:endParaRPr>
          </a:p>
        </p:txBody>
      </p:sp>
      <p:sp>
        <p:nvSpPr>
          <p:cNvPr id="20" name="Fletxa esquerra i dreta 19"/>
          <p:cNvSpPr/>
          <p:nvPr/>
        </p:nvSpPr>
        <p:spPr>
          <a:xfrm>
            <a:off x="6372498" y="4581128"/>
            <a:ext cx="432048" cy="45719"/>
          </a:xfrm>
          <a:prstGeom prst="lef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1" name="Fletxa esquerra i dreta 20"/>
          <p:cNvSpPr/>
          <p:nvPr/>
        </p:nvSpPr>
        <p:spPr>
          <a:xfrm flipV="1">
            <a:off x="1619970" y="5785834"/>
            <a:ext cx="5976664" cy="91438"/>
          </a:xfrm>
          <a:prstGeom prst="lef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Text Box 6"/>
          <p:cNvSpPr txBox="1">
            <a:spLocks noChangeArrowheads="1"/>
          </p:cNvSpPr>
          <p:nvPr/>
        </p:nvSpPr>
        <p:spPr bwMode="auto">
          <a:xfrm>
            <a:off x="3132138" y="5661248"/>
            <a:ext cx="1907605" cy="279400"/>
          </a:xfrm>
          <a:prstGeom prst="rect">
            <a:avLst/>
          </a:prstGeom>
          <a:solidFill>
            <a:schemeClr val="bg1"/>
          </a:solidFill>
          <a:ln w="9360">
            <a:solidFill>
              <a:srgbClr val="000000"/>
            </a:solidFill>
            <a:miter lim="800000"/>
            <a:headEnd/>
            <a:tailEnd/>
          </a:ln>
        </p:spPr>
        <p:txBody>
          <a:bodyPr wrap="square" lIns="90000" tIns="46800" rIns="90000" bIns="46800">
            <a:spAutoFit/>
          </a:bodyPr>
          <a:lstStyle/>
          <a:p>
            <a:pPr algn="ctr">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a-ES" sz="1200" b="1" err="1">
                <a:solidFill>
                  <a:schemeClr val="accent6">
                    <a:lumMod val="75000"/>
                  </a:schemeClr>
                </a:solidFill>
              </a:rPr>
              <a:t>Public</a:t>
            </a:r>
            <a:r>
              <a:rPr lang="ca-ES" sz="1200" b="1">
                <a:solidFill>
                  <a:schemeClr val="accent6">
                    <a:lumMod val="75000"/>
                  </a:schemeClr>
                </a:solidFill>
              </a:rPr>
              <a:t> </a:t>
            </a:r>
            <a:r>
              <a:rPr lang="ca-ES" sz="1200" b="1" err="1">
                <a:solidFill>
                  <a:schemeClr val="accent6">
                    <a:lumMod val="75000"/>
                  </a:schemeClr>
                </a:solidFill>
              </a:rPr>
              <a:t>information</a:t>
            </a:r>
            <a:endParaRPr lang="ca-ES" sz="1200" b="1">
              <a:solidFill>
                <a:schemeClr val="accent6">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179512" y="692696"/>
            <a:ext cx="4968552" cy="5769665"/>
          </a:xfrm>
          <a:prstGeom prst="rect">
            <a:avLst/>
          </a:prstGeom>
          <a:noFill/>
          <a:ln w="9525">
            <a:noFill/>
            <a:miter lim="800000"/>
            <a:headEnd/>
            <a:tailEnd/>
          </a:ln>
        </p:spPr>
      </p:pic>
      <p:sp>
        <p:nvSpPr>
          <p:cNvPr id="3" name="Rectangle 2"/>
          <p:cNvSpPr/>
          <p:nvPr/>
        </p:nvSpPr>
        <p:spPr>
          <a:xfrm>
            <a:off x="3130550" y="6611937"/>
            <a:ext cx="6013450" cy="246063"/>
          </a:xfrm>
          <a:prstGeom prst="rect">
            <a:avLst/>
          </a:prstGeom>
        </p:spPr>
        <p:txBody>
          <a:bodyPr>
            <a:spAutoFit/>
          </a:bodyPr>
          <a:lstStyle/>
          <a:p>
            <a:pPr algn="r">
              <a:defRPr/>
            </a:pPr>
            <a:r>
              <a:rPr lang="ca-ES" sz="1000" i="1">
                <a:solidFill>
                  <a:schemeClr val="tx2">
                    <a:lumMod val="75000"/>
                  </a:schemeClr>
                </a:solidFill>
              </a:rPr>
              <a:t>http://www.uoc.edu/portal/ca/qualitat/documentacio/UOC_Manual_sistema_garantia_Cat_04-1.pdf</a:t>
            </a:r>
          </a:p>
        </p:txBody>
      </p:sp>
      <p:sp>
        <p:nvSpPr>
          <p:cNvPr id="4" name="Text Box 9"/>
          <p:cNvSpPr txBox="1">
            <a:spLocks noChangeArrowheads="1"/>
          </p:cNvSpPr>
          <p:nvPr/>
        </p:nvSpPr>
        <p:spPr bwMode="auto">
          <a:xfrm>
            <a:off x="5364088" y="1052736"/>
            <a:ext cx="2233613" cy="309958"/>
          </a:xfrm>
          <a:prstGeom prst="rect">
            <a:avLst/>
          </a:prstGeom>
          <a:solidFill>
            <a:schemeClr val="accent6">
              <a:lumMod val="75000"/>
            </a:schemeClr>
          </a:solidFill>
          <a:ln w="9360">
            <a:solidFill>
              <a:srgbClr val="000000"/>
            </a:solidFill>
            <a:miter lim="800000"/>
            <a:headEnd/>
            <a:tailEnd/>
          </a:ln>
        </p:spPr>
        <p:txBody>
          <a:bodyPr lIns="90000" tIns="46800" rIns="90000" bIns="46800">
            <a:spAutoFit/>
          </a:bodyPr>
          <a:lstStyle/>
          <a:p>
            <a:pPr algn="ctr">
              <a:spcBef>
                <a:spcPts val="10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a-ES" sz="1400" b="1" dirty="0">
                <a:solidFill>
                  <a:schemeClr val="bg1"/>
                </a:solidFill>
                <a:latin typeface="Arial" pitchFamily="34" charset="0"/>
                <a:cs typeface="Arial" pitchFamily="34" charset="0"/>
              </a:rPr>
              <a:t> </a:t>
            </a:r>
            <a:r>
              <a:rPr lang="en-US" sz="1400" b="1" dirty="0" smtClean="0">
                <a:solidFill>
                  <a:schemeClr val="bg1"/>
                </a:solidFill>
                <a:latin typeface="Arial" pitchFamily="34" charset="0"/>
                <a:cs typeface="Arial" pitchFamily="34" charset="0"/>
              </a:rPr>
              <a:t>Strategic</a:t>
            </a:r>
            <a:r>
              <a:rPr lang="ca-ES" sz="1400" b="1" dirty="0" smtClean="0">
                <a:solidFill>
                  <a:schemeClr val="bg1"/>
                </a:solidFill>
                <a:latin typeface="Arial" pitchFamily="34" charset="0"/>
                <a:cs typeface="Arial" pitchFamily="34" charset="0"/>
              </a:rPr>
              <a:t> </a:t>
            </a:r>
            <a:r>
              <a:rPr lang="ca-ES" sz="1400" b="1" dirty="0">
                <a:solidFill>
                  <a:schemeClr val="bg1"/>
                </a:solidFill>
                <a:latin typeface="Arial" pitchFamily="34" charset="0"/>
                <a:cs typeface="Arial" pitchFamily="34" charset="0"/>
              </a:rPr>
              <a:t>Processes</a:t>
            </a:r>
          </a:p>
        </p:txBody>
      </p:sp>
      <p:sp>
        <p:nvSpPr>
          <p:cNvPr id="5" name="Text Box 9"/>
          <p:cNvSpPr txBox="1">
            <a:spLocks noChangeArrowheads="1"/>
          </p:cNvSpPr>
          <p:nvPr/>
        </p:nvSpPr>
        <p:spPr bwMode="auto">
          <a:xfrm>
            <a:off x="5364088" y="2965450"/>
            <a:ext cx="2233613" cy="525401"/>
          </a:xfrm>
          <a:prstGeom prst="rect">
            <a:avLst/>
          </a:prstGeom>
          <a:solidFill>
            <a:schemeClr val="accent6">
              <a:lumMod val="75000"/>
            </a:schemeClr>
          </a:solidFill>
          <a:ln w="9360">
            <a:solidFill>
              <a:srgbClr val="000000"/>
            </a:solidFill>
            <a:miter lim="800000"/>
            <a:headEnd/>
            <a:tailEnd/>
          </a:ln>
        </p:spPr>
        <p:txBody>
          <a:bodyPr lIns="90000" tIns="46800" rIns="90000" bIns="46800">
            <a:spAutoFit/>
          </a:bodyPr>
          <a:lstStyle/>
          <a:p>
            <a:pPr algn="ctr">
              <a:spcBef>
                <a:spcPts val="10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smtClean="0">
                <a:solidFill>
                  <a:schemeClr val="bg1"/>
                </a:solidFill>
                <a:latin typeface="Arial" pitchFamily="34" charset="0"/>
                <a:cs typeface="Arial" pitchFamily="34" charset="0"/>
              </a:rPr>
              <a:t>Production or Operational Processes</a:t>
            </a:r>
            <a:endParaRPr lang="en-US" sz="1400" b="1" dirty="0">
              <a:solidFill>
                <a:schemeClr val="bg1"/>
              </a:solidFill>
              <a:latin typeface="Arial" pitchFamily="34" charset="0"/>
              <a:cs typeface="Arial" pitchFamily="34" charset="0"/>
            </a:endParaRPr>
          </a:p>
        </p:txBody>
      </p:sp>
      <p:sp>
        <p:nvSpPr>
          <p:cNvPr id="6" name="Text Box 9"/>
          <p:cNvSpPr txBox="1">
            <a:spLocks noChangeArrowheads="1"/>
          </p:cNvSpPr>
          <p:nvPr/>
        </p:nvSpPr>
        <p:spPr bwMode="auto">
          <a:xfrm>
            <a:off x="5364088" y="5525864"/>
            <a:ext cx="2233613" cy="309958"/>
          </a:xfrm>
          <a:prstGeom prst="rect">
            <a:avLst/>
          </a:prstGeom>
          <a:solidFill>
            <a:schemeClr val="accent6">
              <a:lumMod val="75000"/>
            </a:schemeClr>
          </a:solidFill>
          <a:ln w="9360">
            <a:solidFill>
              <a:srgbClr val="000000"/>
            </a:solidFill>
            <a:miter lim="800000"/>
            <a:headEnd/>
            <a:tailEnd/>
          </a:ln>
        </p:spPr>
        <p:txBody>
          <a:bodyPr lIns="90000" tIns="46800" rIns="90000" bIns="46800">
            <a:spAutoFit/>
          </a:bodyPr>
          <a:lstStyle/>
          <a:p>
            <a:pPr algn="ctr">
              <a:spcBef>
                <a:spcPts val="10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smtClean="0">
                <a:solidFill>
                  <a:schemeClr val="bg1"/>
                </a:solidFill>
                <a:latin typeface="Arial" pitchFamily="34" charset="0"/>
                <a:cs typeface="Arial" pitchFamily="34" charset="0"/>
              </a:rPr>
              <a:t>Support</a:t>
            </a:r>
            <a:r>
              <a:rPr lang="en-US" sz="1400" b="1" smtClean="0">
                <a:solidFill>
                  <a:schemeClr val="bg1"/>
                </a:solidFill>
                <a:latin typeface="Arial" pitchFamily="34" charset="0"/>
                <a:cs typeface="Arial" pitchFamily="34" charset="0"/>
              </a:rPr>
              <a:t> </a:t>
            </a:r>
            <a:r>
              <a:rPr lang="en-US" sz="1400" b="1" smtClean="0">
                <a:solidFill>
                  <a:schemeClr val="bg1"/>
                </a:solidFill>
                <a:latin typeface="Arial" pitchFamily="34" charset="0"/>
                <a:cs typeface="Arial" pitchFamily="34" charset="0"/>
              </a:rPr>
              <a:t>Processes</a:t>
            </a:r>
            <a:endParaRPr lang="en-US" sz="14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0" y="620688"/>
            <a:ext cx="9144000" cy="468313"/>
          </a:xfrm>
          <a:prstGeom prst="rect">
            <a:avLst/>
          </a:prstGeom>
          <a:solidFill>
            <a:srgbClr val="F2F2F2"/>
          </a:solidFill>
          <a:ln w="9525">
            <a:noFill/>
            <a:round/>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a:solidFill>
                  <a:srgbClr val="2E3A69"/>
                </a:solidFill>
                <a:latin typeface="Arial" pitchFamily="34" charset="0"/>
                <a:cs typeface="Arial" pitchFamily="34" charset="0"/>
              </a:rPr>
              <a:t> </a:t>
            </a:r>
            <a:r>
              <a:rPr lang="es-ES" b="1" smtClean="0">
                <a:solidFill>
                  <a:srgbClr val="2E3A69"/>
                </a:solidFill>
                <a:latin typeface="Arial" pitchFamily="34" charset="0"/>
                <a:cs typeface="Arial" pitchFamily="34" charset="0"/>
              </a:rPr>
              <a:t>PROGRAMMES: </a:t>
            </a:r>
            <a:r>
              <a:rPr lang="es-ES" b="1" i="1" smtClean="0">
                <a:solidFill>
                  <a:srgbClr val="2E3A69"/>
                </a:solidFill>
                <a:latin typeface="Arial" pitchFamily="34" charset="0"/>
                <a:cs typeface="Arial" pitchFamily="34" charset="0"/>
              </a:rPr>
              <a:t>Framework </a:t>
            </a:r>
            <a:r>
              <a:rPr lang="es-ES" b="1" i="1" err="1">
                <a:solidFill>
                  <a:srgbClr val="2E3A69"/>
                </a:solidFill>
                <a:latin typeface="Arial" pitchFamily="34" charset="0"/>
                <a:cs typeface="Arial" pitchFamily="34" charset="0"/>
              </a:rPr>
              <a:t>for</a:t>
            </a:r>
            <a:r>
              <a:rPr lang="es-ES" b="1" i="1">
                <a:solidFill>
                  <a:srgbClr val="2E3A69"/>
                </a:solidFill>
                <a:latin typeface="Arial" pitchFamily="34" charset="0"/>
                <a:cs typeface="Arial" pitchFamily="34" charset="0"/>
              </a:rPr>
              <a:t> </a:t>
            </a:r>
            <a:r>
              <a:rPr lang="es-ES" b="1" i="1" err="1">
                <a:solidFill>
                  <a:srgbClr val="2E3A69"/>
                </a:solidFill>
                <a:latin typeface="Arial" pitchFamily="34" charset="0"/>
                <a:cs typeface="Arial" pitchFamily="34" charset="0"/>
              </a:rPr>
              <a:t>the</a:t>
            </a:r>
            <a:r>
              <a:rPr lang="es-ES" b="1" i="1">
                <a:solidFill>
                  <a:srgbClr val="2E3A69"/>
                </a:solidFill>
                <a:latin typeface="Arial" pitchFamily="34" charset="0"/>
                <a:cs typeface="Arial" pitchFamily="34" charset="0"/>
              </a:rPr>
              <a:t> </a:t>
            </a:r>
            <a:r>
              <a:rPr lang="es-ES" b="1" i="1" err="1">
                <a:solidFill>
                  <a:srgbClr val="2E3A69"/>
                </a:solidFill>
                <a:latin typeface="Arial" pitchFamily="34" charset="0"/>
                <a:cs typeface="Arial" pitchFamily="34" charset="0"/>
              </a:rPr>
              <a:t>verification</a:t>
            </a:r>
            <a:r>
              <a:rPr lang="es-ES" b="1" i="1">
                <a:solidFill>
                  <a:srgbClr val="2E3A69"/>
                </a:solidFill>
                <a:latin typeface="Arial" pitchFamily="34" charset="0"/>
                <a:cs typeface="Arial" pitchFamily="34" charset="0"/>
              </a:rPr>
              <a:t>, </a:t>
            </a:r>
            <a:r>
              <a:rPr lang="es-ES" b="1" i="1" err="1">
                <a:solidFill>
                  <a:srgbClr val="2E3A69"/>
                </a:solidFill>
                <a:latin typeface="Arial" pitchFamily="34" charset="0"/>
                <a:cs typeface="Arial" pitchFamily="34" charset="0"/>
              </a:rPr>
              <a:t>monitoring</a:t>
            </a:r>
            <a:r>
              <a:rPr lang="es-ES" b="1" i="1">
                <a:solidFill>
                  <a:srgbClr val="2E3A69"/>
                </a:solidFill>
                <a:latin typeface="Arial" pitchFamily="34" charset="0"/>
                <a:cs typeface="Arial" pitchFamily="34" charset="0"/>
              </a:rPr>
              <a:t> and </a:t>
            </a:r>
            <a:r>
              <a:rPr lang="es-ES" b="1" i="1" err="1">
                <a:solidFill>
                  <a:srgbClr val="2E3A69"/>
                </a:solidFill>
                <a:latin typeface="Arial" pitchFamily="34" charset="0"/>
                <a:cs typeface="Arial" pitchFamily="34" charset="0"/>
              </a:rPr>
              <a:t>Accreditation</a:t>
            </a:r>
            <a:endParaRPr lang="es-ES" b="1" i="1">
              <a:solidFill>
                <a:srgbClr val="2E3A69"/>
              </a:solidFill>
              <a:latin typeface="Arial" pitchFamily="34" charset="0"/>
              <a:cs typeface="Arial" pitchFamily="34" charset="0"/>
            </a:endParaRPr>
          </a:p>
        </p:txBody>
      </p:sp>
      <p:sp>
        <p:nvSpPr>
          <p:cNvPr id="3" name="37 Rectángulo"/>
          <p:cNvSpPr>
            <a:spLocks noChangeArrowheads="1"/>
          </p:cNvSpPr>
          <p:nvPr/>
        </p:nvSpPr>
        <p:spPr bwMode="auto">
          <a:xfrm>
            <a:off x="684213" y="2132806"/>
            <a:ext cx="1223962" cy="4318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ca-ES">
              <a:latin typeface="Arial" pitchFamily="34" charset="0"/>
              <a:cs typeface="Arial" pitchFamily="34" charset="0"/>
            </a:endParaRPr>
          </a:p>
        </p:txBody>
      </p:sp>
      <p:sp>
        <p:nvSpPr>
          <p:cNvPr id="4" name="Text Box 5"/>
          <p:cNvSpPr txBox="1">
            <a:spLocks noChangeArrowheads="1"/>
          </p:cNvSpPr>
          <p:nvPr/>
        </p:nvSpPr>
        <p:spPr bwMode="auto">
          <a:xfrm>
            <a:off x="755650" y="2204244"/>
            <a:ext cx="1136650" cy="311150"/>
          </a:xfrm>
          <a:prstGeom prst="rect">
            <a:avLst/>
          </a:prstGeom>
          <a:noFill/>
          <a:ln w="9525">
            <a:noFill/>
            <a:round/>
            <a:headEnd/>
            <a:tailEnd/>
          </a:ln>
        </p:spPr>
        <p:txBody>
          <a:bodyPr wrap="none" lIns="90000" tIns="46800" rIns="90000" bIns="46800">
            <a:spAutoFit/>
          </a:bodyPr>
          <a:lstStyle/>
          <a:p>
            <a:pPr indent="-342900" defTabSz="914400">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ja-JP" sz="1400">
                <a:solidFill>
                  <a:srgbClr val="2C3564"/>
                </a:solidFill>
                <a:latin typeface="Arial" pitchFamily="34" charset="0"/>
                <a:ea typeface="ＭＳ Ｐゴシック" pitchFamily="1" charset="-128"/>
                <a:cs typeface="Arial" pitchFamily="34" charset="0"/>
              </a:rPr>
              <a:t>Modification</a:t>
            </a:r>
          </a:p>
        </p:txBody>
      </p:sp>
      <p:sp>
        <p:nvSpPr>
          <p:cNvPr id="5" name="Rectangle 3"/>
          <p:cNvSpPr>
            <a:spLocks noChangeArrowheads="1"/>
          </p:cNvSpPr>
          <p:nvPr/>
        </p:nvSpPr>
        <p:spPr bwMode="auto">
          <a:xfrm>
            <a:off x="2411413" y="2421731"/>
            <a:ext cx="3527425" cy="719138"/>
          </a:xfrm>
          <a:prstGeom prst="rect">
            <a:avLst/>
          </a:prstGeom>
          <a:noFill/>
          <a:ln w="28440">
            <a:solidFill>
              <a:srgbClr val="000000"/>
            </a:solidFill>
            <a:miter lim="800000"/>
            <a:headEnd/>
            <a:tailEnd/>
          </a:ln>
        </p:spPr>
        <p:txBody>
          <a:bodyPr wrap="none" anchor="ctr"/>
          <a:lstStyle/>
          <a:p>
            <a:endParaRPr lang="ca-ES">
              <a:latin typeface="Arial" pitchFamily="34" charset="0"/>
              <a:cs typeface="Arial" pitchFamily="34" charset="0"/>
            </a:endParaRPr>
          </a:p>
        </p:txBody>
      </p:sp>
      <p:sp>
        <p:nvSpPr>
          <p:cNvPr id="6" name="Text Box 6"/>
          <p:cNvSpPr txBox="1">
            <a:spLocks noChangeArrowheads="1"/>
          </p:cNvSpPr>
          <p:nvPr/>
        </p:nvSpPr>
        <p:spPr bwMode="auto">
          <a:xfrm>
            <a:off x="2555875" y="2637631"/>
            <a:ext cx="3240088" cy="309563"/>
          </a:xfrm>
          <a:prstGeom prst="rect">
            <a:avLst/>
          </a:prstGeom>
          <a:noFill/>
          <a:ln w="9525">
            <a:noFill/>
            <a:round/>
            <a:headEnd/>
            <a:tailEnd/>
          </a:ln>
        </p:spPr>
        <p:txBody>
          <a:bodyPr lIns="90000" tIns="46800" rIns="90000" bIns="46800">
            <a:spAutoFit/>
          </a:bodyPr>
          <a:lstStyle/>
          <a:p>
            <a:pPr indent="-342900" algn="ctr" defTabSz="914400">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ja-JP" sz="1400">
                <a:solidFill>
                  <a:srgbClr val="2C3564"/>
                </a:solidFill>
                <a:latin typeface="Arial" pitchFamily="34" charset="0"/>
                <a:ea typeface="ＭＳ Ｐゴシック" pitchFamily="1" charset="-128"/>
                <a:cs typeface="Arial" pitchFamily="34" charset="0"/>
              </a:rPr>
              <a:t>Deployment</a:t>
            </a:r>
          </a:p>
        </p:txBody>
      </p:sp>
      <p:sp>
        <p:nvSpPr>
          <p:cNvPr id="7" name="Text Box 7"/>
          <p:cNvSpPr txBox="1">
            <a:spLocks noChangeArrowheads="1"/>
          </p:cNvSpPr>
          <p:nvPr/>
        </p:nvSpPr>
        <p:spPr bwMode="auto">
          <a:xfrm>
            <a:off x="7451725" y="2493169"/>
            <a:ext cx="998538" cy="5254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ja-JP" sz="1400">
                <a:solidFill>
                  <a:srgbClr val="2C3564"/>
                </a:solidFill>
                <a:latin typeface="Arial" pitchFamily="34" charset="0"/>
                <a:ea typeface="ＭＳ Ｐゴシック" pitchFamily="1" charset="-128"/>
                <a:cs typeface="Arial" pitchFamily="34" charset="0"/>
              </a:rPr>
              <a:t>Post-ante</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ja-JP" sz="1400">
                <a:solidFill>
                  <a:srgbClr val="2C3564"/>
                </a:solidFill>
                <a:latin typeface="Arial" pitchFamily="34" charset="0"/>
                <a:ea typeface="ＭＳ Ｐゴシック" pitchFamily="1" charset="-128"/>
                <a:cs typeface="Arial" pitchFamily="34" charset="0"/>
              </a:rPr>
              <a:t>evaluation</a:t>
            </a:r>
          </a:p>
        </p:txBody>
      </p:sp>
      <p:sp>
        <p:nvSpPr>
          <p:cNvPr id="8" name="Line 8"/>
          <p:cNvSpPr>
            <a:spLocks noChangeShapeType="1"/>
          </p:cNvSpPr>
          <p:nvPr/>
        </p:nvSpPr>
        <p:spPr bwMode="auto">
          <a:xfrm>
            <a:off x="1835150" y="2778919"/>
            <a:ext cx="503238" cy="1587"/>
          </a:xfrm>
          <a:prstGeom prst="line">
            <a:avLst/>
          </a:prstGeom>
          <a:noFill/>
          <a:ln w="28440">
            <a:solidFill>
              <a:srgbClr val="000000"/>
            </a:solidFill>
            <a:miter lim="800000"/>
            <a:headEnd/>
            <a:tailEnd type="triangle" w="med" len="med"/>
          </a:ln>
        </p:spPr>
        <p:txBody>
          <a:bodyPr/>
          <a:lstStyle/>
          <a:p>
            <a:endParaRPr lang="ca-ES">
              <a:latin typeface="Arial" pitchFamily="34" charset="0"/>
              <a:cs typeface="Arial" pitchFamily="34" charset="0"/>
            </a:endParaRPr>
          </a:p>
        </p:txBody>
      </p:sp>
      <p:sp>
        <p:nvSpPr>
          <p:cNvPr id="9" name="Line 9"/>
          <p:cNvSpPr>
            <a:spLocks noChangeShapeType="1"/>
          </p:cNvSpPr>
          <p:nvPr/>
        </p:nvSpPr>
        <p:spPr bwMode="auto">
          <a:xfrm>
            <a:off x="5938838" y="2778919"/>
            <a:ext cx="1439862" cy="1587"/>
          </a:xfrm>
          <a:prstGeom prst="line">
            <a:avLst/>
          </a:prstGeom>
          <a:noFill/>
          <a:ln w="28440">
            <a:solidFill>
              <a:srgbClr val="000000"/>
            </a:solidFill>
            <a:miter lim="800000"/>
            <a:headEnd/>
            <a:tailEnd type="triangle" w="med" len="med"/>
          </a:ln>
        </p:spPr>
        <p:txBody>
          <a:bodyPr/>
          <a:lstStyle/>
          <a:p>
            <a:endParaRPr lang="ca-ES">
              <a:latin typeface="Arial" pitchFamily="34" charset="0"/>
              <a:cs typeface="Arial" pitchFamily="34" charset="0"/>
            </a:endParaRPr>
          </a:p>
        </p:txBody>
      </p:sp>
      <p:sp>
        <p:nvSpPr>
          <p:cNvPr id="10" name="Line 10"/>
          <p:cNvSpPr>
            <a:spLocks noChangeShapeType="1"/>
          </p:cNvSpPr>
          <p:nvPr/>
        </p:nvSpPr>
        <p:spPr bwMode="auto">
          <a:xfrm>
            <a:off x="6800850" y="2780506"/>
            <a:ext cx="1588" cy="360363"/>
          </a:xfrm>
          <a:prstGeom prst="line">
            <a:avLst/>
          </a:prstGeom>
          <a:noFill/>
          <a:ln w="9360">
            <a:solidFill>
              <a:srgbClr val="000000"/>
            </a:solidFill>
            <a:miter lim="800000"/>
            <a:headEnd/>
            <a:tailEnd type="triangle" w="med" len="med"/>
          </a:ln>
        </p:spPr>
        <p:txBody>
          <a:bodyPr/>
          <a:lstStyle/>
          <a:p>
            <a:endParaRPr lang="ca-ES">
              <a:latin typeface="Arial" pitchFamily="34" charset="0"/>
              <a:cs typeface="Arial" pitchFamily="34" charset="0"/>
            </a:endParaRPr>
          </a:p>
        </p:txBody>
      </p:sp>
      <p:sp>
        <p:nvSpPr>
          <p:cNvPr id="11" name="Rectangle 11"/>
          <p:cNvSpPr>
            <a:spLocks noChangeArrowheads="1"/>
          </p:cNvSpPr>
          <p:nvPr/>
        </p:nvSpPr>
        <p:spPr bwMode="auto">
          <a:xfrm>
            <a:off x="6083300" y="3213894"/>
            <a:ext cx="1439863" cy="792162"/>
          </a:xfrm>
          <a:prstGeom prst="rect">
            <a:avLst/>
          </a:prstGeom>
          <a:noFill/>
          <a:ln w="6480">
            <a:solidFill>
              <a:srgbClr val="000000"/>
            </a:solidFill>
            <a:miter lim="800000"/>
            <a:headEnd/>
            <a:tailEnd/>
          </a:ln>
        </p:spPr>
        <p:txBody>
          <a:bodyPr wrap="none" anchor="ctr"/>
          <a:lstStyle/>
          <a:p>
            <a:endParaRPr lang="ca-ES">
              <a:latin typeface="Arial" pitchFamily="34" charset="0"/>
              <a:cs typeface="Arial" pitchFamily="34" charset="0"/>
            </a:endParaRPr>
          </a:p>
        </p:txBody>
      </p:sp>
      <p:sp>
        <p:nvSpPr>
          <p:cNvPr id="12" name="Text Box 12"/>
          <p:cNvSpPr txBox="1">
            <a:spLocks noChangeArrowheads="1"/>
          </p:cNvSpPr>
          <p:nvPr/>
        </p:nvSpPr>
        <p:spPr bwMode="auto">
          <a:xfrm>
            <a:off x="6083300" y="3212306"/>
            <a:ext cx="1368425" cy="739775"/>
          </a:xfrm>
          <a:prstGeom prst="rect">
            <a:avLst/>
          </a:prstGeom>
          <a:noFill/>
          <a:ln w="9525">
            <a:noFill/>
            <a:round/>
            <a:headEnd/>
            <a:tailEnd/>
          </a:ln>
        </p:spPr>
        <p:txBody>
          <a:bodyPr lIns="90000" tIns="46800" rIns="90000" bIns="46800">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ja-JP" sz="1400">
                <a:solidFill>
                  <a:srgbClr val="2C3564"/>
                </a:solidFill>
                <a:latin typeface="Arial" pitchFamily="34" charset="0"/>
                <a:ea typeface="ＭＳ Ｐゴシック" pitchFamily="1" charset="-128"/>
                <a:cs typeface="Arial" pitchFamily="34" charset="0"/>
              </a:rPr>
              <a:t>Monitoring and</a:t>
            </a:r>
          </a:p>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ja-JP" sz="1400">
                <a:solidFill>
                  <a:srgbClr val="2C3564"/>
                </a:solidFill>
                <a:latin typeface="Arial" pitchFamily="34" charset="0"/>
                <a:ea typeface="ＭＳ Ｐゴシック" pitchFamily="1" charset="-128"/>
                <a:cs typeface="Arial" pitchFamily="34" charset="0"/>
              </a:rPr>
              <a:t>  External Evaluation</a:t>
            </a:r>
          </a:p>
        </p:txBody>
      </p:sp>
      <p:sp>
        <p:nvSpPr>
          <p:cNvPr id="13" name="Rectangle 14"/>
          <p:cNvSpPr>
            <a:spLocks noChangeArrowheads="1"/>
          </p:cNvSpPr>
          <p:nvPr/>
        </p:nvSpPr>
        <p:spPr bwMode="auto">
          <a:xfrm>
            <a:off x="6659563" y="4436269"/>
            <a:ext cx="2052637" cy="1008062"/>
          </a:xfrm>
          <a:prstGeom prst="rect">
            <a:avLst/>
          </a:prstGeom>
          <a:noFill/>
          <a:ln w="6480">
            <a:solidFill>
              <a:srgbClr val="000000"/>
            </a:solidFill>
            <a:miter lim="800000"/>
            <a:headEnd/>
            <a:tailEnd/>
          </a:ln>
        </p:spPr>
        <p:txBody>
          <a:bodyPr wrap="none" anchor="ctr"/>
          <a:lstStyle/>
          <a:p>
            <a:endParaRPr lang="ca-ES">
              <a:latin typeface="Arial" pitchFamily="34" charset="0"/>
              <a:cs typeface="Arial" pitchFamily="34" charset="0"/>
            </a:endParaRPr>
          </a:p>
        </p:txBody>
      </p:sp>
      <p:sp>
        <p:nvSpPr>
          <p:cNvPr id="14" name="Text Box 15"/>
          <p:cNvSpPr txBox="1">
            <a:spLocks noChangeArrowheads="1"/>
          </p:cNvSpPr>
          <p:nvPr/>
        </p:nvSpPr>
        <p:spPr bwMode="auto">
          <a:xfrm>
            <a:off x="6659563" y="4437856"/>
            <a:ext cx="1962150" cy="1019175"/>
          </a:xfrm>
          <a:prstGeom prst="rect">
            <a:avLst/>
          </a:prstGeom>
          <a:noFill/>
          <a:ln w="9525">
            <a:noFill/>
            <a:round/>
            <a:headEnd/>
            <a:tailEnd/>
          </a:ln>
        </p:spPr>
        <p:txBody>
          <a:bodyPr lIns="90000" tIns="46800" rIns="90000" bIns="46800">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a-ES" altLang="ja-JP" sz="1200" err="1">
                <a:solidFill>
                  <a:srgbClr val="2C3564"/>
                </a:solidFill>
                <a:latin typeface="Arial" pitchFamily="34" charset="0"/>
                <a:ea typeface="ＭＳ Ｐゴシック" pitchFamily="1" charset="-128"/>
                <a:cs typeface="Arial" pitchFamily="34" charset="0"/>
              </a:rPr>
              <a:t>Monitoring</a:t>
            </a:r>
            <a:r>
              <a:rPr lang="ca-ES" altLang="ja-JP" sz="1200">
                <a:solidFill>
                  <a:srgbClr val="2C3564"/>
                </a:solidFill>
                <a:latin typeface="Arial" pitchFamily="34" charset="0"/>
                <a:ea typeface="ＭＳ Ｐゴシック" pitchFamily="1" charset="-128"/>
                <a:cs typeface="Arial" pitchFamily="34" charset="0"/>
              </a:rPr>
              <a:t> </a:t>
            </a:r>
            <a:r>
              <a:rPr lang="ca-ES" altLang="ja-JP" sz="1200" err="1">
                <a:solidFill>
                  <a:srgbClr val="2C3564"/>
                </a:solidFill>
                <a:latin typeface="Arial" pitchFamily="34" charset="0"/>
                <a:ea typeface="ＭＳ Ｐゴシック" pitchFamily="1" charset="-128"/>
                <a:cs typeface="Arial" pitchFamily="34" charset="0"/>
              </a:rPr>
              <a:t>Indicators</a:t>
            </a:r>
            <a:endParaRPr lang="ca-ES" altLang="ja-JP" sz="1200">
              <a:solidFill>
                <a:srgbClr val="2C3564"/>
              </a:solidFill>
              <a:latin typeface="Arial" pitchFamily="34" charset="0"/>
              <a:ea typeface="ＭＳ Ｐゴシック" pitchFamily="1" charset="-128"/>
              <a:cs typeface="Arial" pitchFamily="34" charset="0"/>
            </a:endParaRPr>
          </a:p>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a-ES" altLang="ja-JP" sz="1200" err="1">
                <a:solidFill>
                  <a:srgbClr val="2C3564"/>
                </a:solidFill>
                <a:latin typeface="Arial" pitchFamily="34" charset="0"/>
                <a:ea typeface="ＭＳ Ｐゴシック" pitchFamily="1" charset="-128"/>
                <a:cs typeface="Arial" pitchFamily="34" charset="0"/>
              </a:rPr>
              <a:t>Monitoring</a:t>
            </a:r>
            <a:r>
              <a:rPr lang="ca-ES" altLang="ja-JP" sz="1200">
                <a:solidFill>
                  <a:srgbClr val="2C3564"/>
                </a:solidFill>
                <a:latin typeface="Arial" pitchFamily="34" charset="0"/>
                <a:ea typeface="ＭＳ Ｐゴシック" pitchFamily="1" charset="-128"/>
                <a:cs typeface="Arial" pitchFamily="34" charset="0"/>
              </a:rPr>
              <a:t> </a:t>
            </a:r>
            <a:r>
              <a:rPr lang="ca-ES" altLang="ja-JP" sz="1200" err="1">
                <a:solidFill>
                  <a:srgbClr val="2C3564"/>
                </a:solidFill>
                <a:latin typeface="Arial" pitchFamily="34" charset="0"/>
                <a:ea typeface="ＭＳ Ｐゴシック" pitchFamily="1" charset="-128"/>
                <a:cs typeface="Arial" pitchFamily="34" charset="0"/>
              </a:rPr>
              <a:t>Public</a:t>
            </a:r>
            <a:r>
              <a:rPr lang="ca-ES" altLang="ja-JP" sz="1200">
                <a:solidFill>
                  <a:srgbClr val="2C3564"/>
                </a:solidFill>
                <a:latin typeface="Arial" pitchFamily="34" charset="0"/>
                <a:ea typeface="ＭＳ Ｐゴシック" pitchFamily="1" charset="-128"/>
                <a:cs typeface="Arial" pitchFamily="34" charset="0"/>
              </a:rPr>
              <a:t> </a:t>
            </a:r>
            <a:r>
              <a:rPr lang="ca-ES" altLang="ja-JP" sz="1200" err="1">
                <a:solidFill>
                  <a:srgbClr val="2C3564"/>
                </a:solidFill>
                <a:latin typeface="Arial" pitchFamily="34" charset="0"/>
                <a:ea typeface="ＭＳ Ｐゴシック" pitchFamily="1" charset="-128"/>
                <a:cs typeface="Arial" pitchFamily="34" charset="0"/>
              </a:rPr>
              <a:t>Information</a:t>
            </a:r>
            <a:endParaRPr lang="ca-ES" altLang="ja-JP" sz="1200">
              <a:solidFill>
                <a:srgbClr val="2C3564"/>
              </a:solidFill>
              <a:latin typeface="Arial" pitchFamily="34" charset="0"/>
              <a:ea typeface="ＭＳ Ｐゴシック" pitchFamily="1" charset="-128"/>
              <a:cs typeface="Arial" pitchFamily="34" charset="0"/>
            </a:endParaRPr>
          </a:p>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a-ES" altLang="ja-JP" sz="1200" err="1">
                <a:solidFill>
                  <a:srgbClr val="2C3564"/>
                </a:solidFill>
                <a:latin typeface="Arial" pitchFamily="34" charset="0"/>
                <a:ea typeface="ＭＳ Ｐゴシック" pitchFamily="1" charset="-128"/>
                <a:cs typeface="Arial" pitchFamily="34" charset="0"/>
              </a:rPr>
              <a:t>Monitoring</a:t>
            </a:r>
            <a:r>
              <a:rPr lang="ca-ES" altLang="ja-JP" sz="1200">
                <a:solidFill>
                  <a:srgbClr val="2C3564"/>
                </a:solidFill>
                <a:latin typeface="Arial" pitchFamily="34" charset="0"/>
                <a:ea typeface="ＭＳ Ｐゴシック" pitchFamily="1" charset="-128"/>
                <a:cs typeface="Arial" pitchFamily="34" charset="0"/>
              </a:rPr>
              <a:t> </a:t>
            </a:r>
            <a:r>
              <a:rPr lang="ca-ES" altLang="ja-JP" sz="1200" err="1">
                <a:solidFill>
                  <a:srgbClr val="2C3564"/>
                </a:solidFill>
                <a:latin typeface="Arial" pitchFamily="34" charset="0"/>
                <a:ea typeface="ＭＳ Ｐゴシック" pitchFamily="1" charset="-128"/>
                <a:cs typeface="Arial" pitchFamily="34" charset="0"/>
              </a:rPr>
              <a:t>Quality</a:t>
            </a:r>
            <a:r>
              <a:rPr lang="ca-ES" altLang="ja-JP" sz="1200">
                <a:solidFill>
                  <a:srgbClr val="2C3564"/>
                </a:solidFill>
                <a:latin typeface="Arial" pitchFamily="34" charset="0"/>
                <a:ea typeface="ＭＳ Ｐゴシック" pitchFamily="1" charset="-128"/>
                <a:cs typeface="Arial" pitchFamily="34" charset="0"/>
              </a:rPr>
              <a:t> </a:t>
            </a:r>
            <a:r>
              <a:rPr lang="ca-ES" altLang="ja-JP" sz="1200" err="1">
                <a:solidFill>
                  <a:srgbClr val="2C3564"/>
                </a:solidFill>
                <a:latin typeface="Arial" pitchFamily="34" charset="0"/>
                <a:ea typeface="ＭＳ Ｐゴシック" pitchFamily="1" charset="-128"/>
                <a:cs typeface="Arial" pitchFamily="34" charset="0"/>
              </a:rPr>
              <a:t>System</a:t>
            </a:r>
            <a:endParaRPr lang="ca-ES" altLang="ja-JP" sz="1200">
              <a:solidFill>
                <a:srgbClr val="2C3564"/>
              </a:solidFill>
              <a:latin typeface="Arial" pitchFamily="34" charset="0"/>
              <a:ea typeface="ＭＳ Ｐゴシック" pitchFamily="1" charset="-128"/>
              <a:cs typeface="Arial" pitchFamily="34" charset="0"/>
            </a:endParaRPr>
          </a:p>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a-ES" altLang="ja-JP" sz="1200" err="1">
                <a:solidFill>
                  <a:srgbClr val="2C3564"/>
                </a:solidFill>
                <a:latin typeface="Arial" pitchFamily="34" charset="0"/>
                <a:ea typeface="ＭＳ Ｐゴシック" pitchFamily="1" charset="-128"/>
                <a:cs typeface="Arial" pitchFamily="34" charset="0"/>
              </a:rPr>
              <a:t>Tracking</a:t>
            </a:r>
            <a:r>
              <a:rPr lang="ca-ES" altLang="ja-JP" sz="1200">
                <a:solidFill>
                  <a:srgbClr val="2C3564"/>
                </a:solidFill>
                <a:latin typeface="Arial" pitchFamily="34" charset="0"/>
                <a:ea typeface="ＭＳ Ｐゴシック" pitchFamily="1" charset="-128"/>
                <a:cs typeface="Arial" pitchFamily="34" charset="0"/>
              </a:rPr>
              <a:t> </a:t>
            </a:r>
            <a:r>
              <a:rPr lang="ca-ES" altLang="ja-JP" sz="1200" err="1">
                <a:solidFill>
                  <a:srgbClr val="2C3564"/>
                </a:solidFill>
                <a:latin typeface="Arial" pitchFamily="34" charset="0"/>
                <a:ea typeface="ＭＳ Ｐゴシック" pitchFamily="1" charset="-128"/>
                <a:cs typeface="Arial" pitchFamily="34" charset="0"/>
              </a:rPr>
              <a:t>Qualifications</a:t>
            </a:r>
            <a:endParaRPr lang="ca-ES" altLang="ja-JP" sz="1200">
              <a:solidFill>
                <a:srgbClr val="2C3564"/>
              </a:solidFill>
              <a:latin typeface="Arial" pitchFamily="34" charset="0"/>
              <a:ea typeface="ＭＳ Ｐゴシック" pitchFamily="1" charset="-128"/>
              <a:cs typeface="Arial" pitchFamily="34" charset="0"/>
            </a:endParaRPr>
          </a:p>
        </p:txBody>
      </p:sp>
      <p:sp>
        <p:nvSpPr>
          <p:cNvPr id="15" name="Rectangle 16"/>
          <p:cNvSpPr>
            <a:spLocks noChangeArrowheads="1"/>
          </p:cNvSpPr>
          <p:nvPr/>
        </p:nvSpPr>
        <p:spPr bwMode="auto">
          <a:xfrm>
            <a:off x="2411413" y="3285331"/>
            <a:ext cx="1584325" cy="649288"/>
          </a:xfrm>
          <a:prstGeom prst="rect">
            <a:avLst/>
          </a:prstGeom>
          <a:noFill/>
          <a:ln w="6480">
            <a:solidFill>
              <a:srgbClr val="000000"/>
            </a:solidFill>
            <a:miter lim="800000"/>
            <a:headEnd/>
            <a:tailEnd/>
          </a:ln>
        </p:spPr>
        <p:txBody>
          <a:bodyPr wrap="none" anchor="ctr"/>
          <a:lstStyle/>
          <a:p>
            <a:endParaRPr lang="ca-ES">
              <a:latin typeface="Arial" pitchFamily="34" charset="0"/>
              <a:cs typeface="Arial" pitchFamily="34" charset="0"/>
            </a:endParaRPr>
          </a:p>
        </p:txBody>
      </p:sp>
      <p:sp>
        <p:nvSpPr>
          <p:cNvPr id="16" name="Rectangle 17"/>
          <p:cNvSpPr>
            <a:spLocks noChangeArrowheads="1"/>
          </p:cNvSpPr>
          <p:nvPr/>
        </p:nvSpPr>
        <p:spPr bwMode="auto">
          <a:xfrm>
            <a:off x="4105275" y="3286919"/>
            <a:ext cx="1873250" cy="646112"/>
          </a:xfrm>
          <a:prstGeom prst="rect">
            <a:avLst/>
          </a:prstGeom>
          <a:noFill/>
          <a:ln w="9360">
            <a:solidFill>
              <a:srgbClr val="000000"/>
            </a:solidFill>
            <a:miter lim="800000"/>
            <a:headEnd/>
            <a:tailEnd/>
          </a:ln>
        </p:spPr>
        <p:txBody>
          <a:bodyPr wrap="none" anchor="ctr"/>
          <a:lstStyle/>
          <a:p>
            <a:endParaRPr lang="ca-ES">
              <a:latin typeface="Arial" pitchFamily="34" charset="0"/>
              <a:cs typeface="Arial" pitchFamily="34" charset="0"/>
            </a:endParaRPr>
          </a:p>
        </p:txBody>
      </p:sp>
      <p:sp>
        <p:nvSpPr>
          <p:cNvPr id="17" name="Text Box 18"/>
          <p:cNvSpPr txBox="1">
            <a:spLocks noChangeArrowheads="1"/>
          </p:cNvSpPr>
          <p:nvPr/>
        </p:nvSpPr>
        <p:spPr bwMode="auto">
          <a:xfrm>
            <a:off x="2519363" y="3429794"/>
            <a:ext cx="1404937" cy="309562"/>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ja-JP" sz="1400">
                <a:solidFill>
                  <a:srgbClr val="2C3564"/>
                </a:solidFill>
                <a:latin typeface="Arial" pitchFamily="34" charset="0"/>
                <a:ea typeface="ＭＳ Ｐゴシック" pitchFamily="1" charset="-128"/>
                <a:cs typeface="Arial" pitchFamily="34" charset="0"/>
              </a:rPr>
              <a:t>Implementation</a:t>
            </a:r>
          </a:p>
        </p:txBody>
      </p:sp>
      <p:sp>
        <p:nvSpPr>
          <p:cNvPr id="18" name="Text Box 19"/>
          <p:cNvSpPr txBox="1">
            <a:spLocks noChangeArrowheads="1"/>
          </p:cNvSpPr>
          <p:nvPr/>
        </p:nvSpPr>
        <p:spPr bwMode="auto">
          <a:xfrm>
            <a:off x="4419600" y="3356769"/>
            <a:ext cx="1216025" cy="525462"/>
          </a:xfrm>
          <a:prstGeom prst="rect">
            <a:avLst/>
          </a:prstGeom>
          <a:noFill/>
          <a:ln w="9525">
            <a:noFill/>
            <a:round/>
            <a:headEnd/>
            <a:tailEnd/>
          </a:ln>
        </p:spPr>
        <p:txBody>
          <a:bodyPr wrap="non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ja-JP" sz="1400">
                <a:solidFill>
                  <a:srgbClr val="2C3564"/>
                </a:solidFill>
                <a:latin typeface="Arial" pitchFamily="34" charset="0"/>
                <a:ea typeface="ＭＳ Ｐゴシック" pitchFamily="1" charset="-128"/>
                <a:cs typeface="Arial" pitchFamily="34" charset="0"/>
              </a:rPr>
              <a:t>Review and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ja-JP" sz="1400">
                <a:solidFill>
                  <a:srgbClr val="2C3564"/>
                </a:solidFill>
                <a:latin typeface="Arial" pitchFamily="34" charset="0"/>
                <a:ea typeface="ＭＳ Ｐゴシック" pitchFamily="1" charset="-128"/>
                <a:cs typeface="Arial" pitchFamily="34" charset="0"/>
              </a:rPr>
              <a:t>improvement</a:t>
            </a:r>
          </a:p>
        </p:txBody>
      </p:sp>
      <p:sp>
        <p:nvSpPr>
          <p:cNvPr id="19" name="Rectangle 20"/>
          <p:cNvSpPr>
            <a:spLocks noChangeArrowheads="1"/>
          </p:cNvSpPr>
          <p:nvPr/>
        </p:nvSpPr>
        <p:spPr bwMode="auto">
          <a:xfrm>
            <a:off x="2484438" y="4148931"/>
            <a:ext cx="1439862" cy="288925"/>
          </a:xfrm>
          <a:prstGeom prst="rect">
            <a:avLst/>
          </a:prstGeom>
          <a:noFill/>
          <a:ln w="9360">
            <a:solidFill>
              <a:srgbClr val="000000"/>
            </a:solidFill>
            <a:prstDash val="dash"/>
            <a:miter lim="800000"/>
            <a:headEnd/>
            <a:tailEnd/>
          </a:ln>
        </p:spPr>
        <p:txBody>
          <a:bodyPr wrap="none" anchor="ctr"/>
          <a:lstStyle/>
          <a:p>
            <a:endParaRPr lang="ca-ES">
              <a:latin typeface="Arial" pitchFamily="34" charset="0"/>
              <a:cs typeface="Arial" pitchFamily="34" charset="0"/>
            </a:endParaRPr>
          </a:p>
        </p:txBody>
      </p:sp>
      <p:sp>
        <p:nvSpPr>
          <p:cNvPr id="20" name="Text Box 21"/>
          <p:cNvSpPr txBox="1">
            <a:spLocks noChangeArrowheads="1"/>
          </p:cNvSpPr>
          <p:nvPr/>
        </p:nvSpPr>
        <p:spPr bwMode="auto">
          <a:xfrm>
            <a:off x="2700338" y="4148931"/>
            <a:ext cx="1017587" cy="309563"/>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ja-JP" sz="1400">
                <a:solidFill>
                  <a:srgbClr val="2C3564"/>
                </a:solidFill>
                <a:latin typeface="Arial" pitchFamily="34" charset="0"/>
                <a:ea typeface="ＭＳ Ｐゴシック" pitchFamily="1" charset="-128"/>
                <a:cs typeface="Arial" pitchFamily="34" charset="0"/>
              </a:rPr>
              <a:t>Processes</a:t>
            </a:r>
          </a:p>
        </p:txBody>
      </p:sp>
      <p:sp>
        <p:nvSpPr>
          <p:cNvPr id="21" name="Rectangle 22"/>
          <p:cNvSpPr>
            <a:spLocks noChangeArrowheads="1"/>
          </p:cNvSpPr>
          <p:nvPr/>
        </p:nvSpPr>
        <p:spPr bwMode="auto">
          <a:xfrm>
            <a:off x="4211638" y="4150519"/>
            <a:ext cx="1657350" cy="287337"/>
          </a:xfrm>
          <a:prstGeom prst="rect">
            <a:avLst/>
          </a:prstGeom>
          <a:noFill/>
          <a:ln w="9360">
            <a:solidFill>
              <a:srgbClr val="000000"/>
            </a:solidFill>
            <a:prstDash val="dash"/>
            <a:miter lim="800000"/>
            <a:headEnd/>
            <a:tailEnd/>
          </a:ln>
        </p:spPr>
        <p:txBody>
          <a:bodyPr wrap="none" anchor="ctr"/>
          <a:lstStyle/>
          <a:p>
            <a:endParaRPr lang="ca-ES">
              <a:latin typeface="Arial" pitchFamily="34" charset="0"/>
              <a:cs typeface="Arial" pitchFamily="34" charset="0"/>
            </a:endParaRPr>
          </a:p>
        </p:txBody>
      </p:sp>
      <p:sp>
        <p:nvSpPr>
          <p:cNvPr id="22" name="Text Box 23"/>
          <p:cNvSpPr txBox="1">
            <a:spLocks noChangeArrowheads="1"/>
          </p:cNvSpPr>
          <p:nvPr/>
        </p:nvSpPr>
        <p:spPr bwMode="auto">
          <a:xfrm>
            <a:off x="4659313" y="4150519"/>
            <a:ext cx="779462" cy="311150"/>
          </a:xfrm>
          <a:prstGeom prst="rect">
            <a:avLst/>
          </a:prstGeom>
          <a:noFill/>
          <a:ln w="9525">
            <a:noFill/>
            <a:round/>
            <a:headEnd/>
            <a:tailEnd/>
          </a:ln>
        </p:spPr>
        <p:txBody>
          <a:bodyPr wrap="none" lIns="90000" tIns="46800" rIns="90000" bIns="46800">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ja-JP" sz="1400">
                <a:solidFill>
                  <a:srgbClr val="2C3564"/>
                </a:solidFill>
                <a:latin typeface="Arial" pitchFamily="34" charset="0"/>
                <a:ea typeface="ＭＳ Ｐゴシック" pitchFamily="1" charset="-128"/>
                <a:cs typeface="Arial" pitchFamily="34" charset="0"/>
              </a:rPr>
              <a:t>Results</a:t>
            </a:r>
          </a:p>
        </p:txBody>
      </p:sp>
      <p:sp>
        <p:nvSpPr>
          <p:cNvPr id="23" name="Rectangle 24"/>
          <p:cNvSpPr>
            <a:spLocks noChangeArrowheads="1"/>
          </p:cNvSpPr>
          <p:nvPr/>
        </p:nvSpPr>
        <p:spPr bwMode="auto">
          <a:xfrm>
            <a:off x="4211638" y="4582319"/>
            <a:ext cx="1657350" cy="287337"/>
          </a:xfrm>
          <a:prstGeom prst="rect">
            <a:avLst/>
          </a:prstGeom>
          <a:noFill/>
          <a:ln w="9360">
            <a:solidFill>
              <a:srgbClr val="000000"/>
            </a:solidFill>
            <a:prstDash val="dash"/>
            <a:miter lim="800000"/>
            <a:headEnd/>
            <a:tailEnd/>
          </a:ln>
        </p:spPr>
        <p:txBody>
          <a:bodyPr wrap="none" anchor="ctr"/>
          <a:lstStyle/>
          <a:p>
            <a:endParaRPr lang="ca-ES">
              <a:latin typeface="Arial" pitchFamily="34" charset="0"/>
              <a:cs typeface="Arial" pitchFamily="34" charset="0"/>
            </a:endParaRPr>
          </a:p>
        </p:txBody>
      </p:sp>
      <p:sp>
        <p:nvSpPr>
          <p:cNvPr id="24" name="Text Box 25"/>
          <p:cNvSpPr txBox="1">
            <a:spLocks noChangeArrowheads="1"/>
          </p:cNvSpPr>
          <p:nvPr/>
        </p:nvSpPr>
        <p:spPr bwMode="auto">
          <a:xfrm>
            <a:off x="4668838" y="4582319"/>
            <a:ext cx="769937" cy="311150"/>
          </a:xfrm>
          <a:prstGeom prst="rect">
            <a:avLst/>
          </a:prstGeom>
          <a:noFill/>
          <a:ln w="9525">
            <a:noFill/>
            <a:round/>
            <a:headEnd/>
            <a:tailEnd/>
          </a:ln>
        </p:spPr>
        <p:txBody>
          <a:bodyPr wrap="none" lIns="90000" tIns="46800" rIns="90000" bIns="46800">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ja-JP" sz="1400">
                <a:solidFill>
                  <a:srgbClr val="2C3564"/>
                </a:solidFill>
                <a:latin typeface="Arial" pitchFamily="34" charset="0"/>
                <a:ea typeface="ＭＳ Ｐゴシック" pitchFamily="1" charset="-128"/>
                <a:cs typeface="Arial" pitchFamily="34" charset="0"/>
              </a:rPr>
              <a:t>Review</a:t>
            </a:r>
          </a:p>
        </p:txBody>
      </p:sp>
      <p:sp>
        <p:nvSpPr>
          <p:cNvPr id="25" name="Rectangle 26"/>
          <p:cNvSpPr>
            <a:spLocks noChangeArrowheads="1"/>
          </p:cNvSpPr>
          <p:nvPr/>
        </p:nvSpPr>
        <p:spPr bwMode="auto">
          <a:xfrm>
            <a:off x="4211638" y="4996656"/>
            <a:ext cx="1657350" cy="304800"/>
          </a:xfrm>
          <a:prstGeom prst="rect">
            <a:avLst/>
          </a:prstGeom>
          <a:noFill/>
          <a:ln w="9360">
            <a:solidFill>
              <a:srgbClr val="000000"/>
            </a:solidFill>
            <a:prstDash val="dash"/>
            <a:miter lim="800000"/>
            <a:headEnd/>
            <a:tailEnd/>
          </a:ln>
        </p:spPr>
        <p:txBody>
          <a:bodyPr wrap="none" anchor="ctr"/>
          <a:lstStyle/>
          <a:p>
            <a:endParaRPr lang="ca-ES">
              <a:latin typeface="Arial" pitchFamily="34" charset="0"/>
              <a:cs typeface="Arial" pitchFamily="34" charset="0"/>
            </a:endParaRPr>
          </a:p>
        </p:txBody>
      </p:sp>
      <p:sp>
        <p:nvSpPr>
          <p:cNvPr id="26" name="Text Box 27"/>
          <p:cNvSpPr txBox="1">
            <a:spLocks noChangeArrowheads="1"/>
          </p:cNvSpPr>
          <p:nvPr/>
        </p:nvSpPr>
        <p:spPr bwMode="auto">
          <a:xfrm>
            <a:off x="4203700" y="4996656"/>
            <a:ext cx="1703388" cy="311150"/>
          </a:xfrm>
          <a:prstGeom prst="rect">
            <a:avLst/>
          </a:prstGeom>
          <a:noFill/>
          <a:ln w="9525">
            <a:noFill/>
            <a:round/>
            <a:headEnd/>
            <a:tailEnd/>
          </a:ln>
        </p:spPr>
        <p:txBody>
          <a:bodyPr wrap="none" lIns="90000" tIns="46800" rIns="90000" bIns="46800">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ja-JP" sz="1400">
                <a:solidFill>
                  <a:srgbClr val="2C3564"/>
                </a:solidFill>
                <a:latin typeface="Arial" pitchFamily="34" charset="0"/>
                <a:ea typeface="ＭＳ Ｐゴシック" pitchFamily="1" charset="-128"/>
                <a:cs typeface="Arial" pitchFamily="34" charset="0"/>
              </a:rPr>
              <a:t>Improvement plans</a:t>
            </a:r>
          </a:p>
        </p:txBody>
      </p:sp>
      <p:sp>
        <p:nvSpPr>
          <p:cNvPr id="27" name="Rectangle 28"/>
          <p:cNvSpPr>
            <a:spLocks noChangeArrowheads="1"/>
          </p:cNvSpPr>
          <p:nvPr/>
        </p:nvSpPr>
        <p:spPr bwMode="auto">
          <a:xfrm>
            <a:off x="2339975" y="5372894"/>
            <a:ext cx="3744913" cy="360362"/>
          </a:xfrm>
          <a:prstGeom prst="rect">
            <a:avLst/>
          </a:prstGeom>
          <a:noFill/>
          <a:ln w="9360">
            <a:solidFill>
              <a:srgbClr val="000000"/>
            </a:solidFill>
            <a:prstDash val="dash"/>
            <a:miter lim="800000"/>
            <a:headEnd/>
            <a:tailEnd/>
          </a:ln>
        </p:spPr>
        <p:txBody>
          <a:bodyPr wrap="none" anchor="ctr"/>
          <a:lstStyle/>
          <a:p>
            <a:endParaRPr lang="ca-ES">
              <a:latin typeface="Arial" pitchFamily="34" charset="0"/>
              <a:cs typeface="Arial" pitchFamily="34" charset="0"/>
            </a:endParaRPr>
          </a:p>
        </p:txBody>
      </p:sp>
      <p:sp>
        <p:nvSpPr>
          <p:cNvPr id="28" name="Text Box 29"/>
          <p:cNvSpPr txBox="1">
            <a:spLocks noChangeArrowheads="1"/>
          </p:cNvSpPr>
          <p:nvPr/>
        </p:nvSpPr>
        <p:spPr bwMode="auto">
          <a:xfrm>
            <a:off x="2987675" y="5423694"/>
            <a:ext cx="2663825" cy="309562"/>
          </a:xfrm>
          <a:prstGeom prst="rect">
            <a:avLst/>
          </a:prstGeom>
          <a:noFill/>
          <a:ln w="9525">
            <a:noFill/>
            <a:round/>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ja-JP" sz="1400">
                <a:solidFill>
                  <a:srgbClr val="2C3564"/>
                </a:solidFill>
                <a:latin typeface="Arial" pitchFamily="34" charset="0"/>
                <a:ea typeface="ＭＳ Ｐゴシック" pitchFamily="1" charset="-128"/>
                <a:cs typeface="Arial" pitchFamily="34" charset="0"/>
              </a:rPr>
              <a:t>Public information</a:t>
            </a:r>
          </a:p>
        </p:txBody>
      </p:sp>
      <p:sp>
        <p:nvSpPr>
          <p:cNvPr id="29" name="Line 30"/>
          <p:cNvSpPr>
            <a:spLocks noChangeShapeType="1"/>
          </p:cNvSpPr>
          <p:nvPr/>
        </p:nvSpPr>
        <p:spPr bwMode="auto">
          <a:xfrm>
            <a:off x="3203575" y="3933031"/>
            <a:ext cx="1588" cy="144463"/>
          </a:xfrm>
          <a:prstGeom prst="line">
            <a:avLst/>
          </a:prstGeom>
          <a:noFill/>
          <a:ln w="9360">
            <a:solidFill>
              <a:srgbClr val="000000"/>
            </a:solidFill>
            <a:miter lim="800000"/>
            <a:headEnd/>
            <a:tailEnd type="triangle" w="med" len="med"/>
          </a:ln>
        </p:spPr>
        <p:txBody>
          <a:bodyPr/>
          <a:lstStyle/>
          <a:p>
            <a:endParaRPr lang="ca-ES">
              <a:latin typeface="Arial" pitchFamily="34" charset="0"/>
              <a:cs typeface="Arial" pitchFamily="34" charset="0"/>
            </a:endParaRPr>
          </a:p>
        </p:txBody>
      </p:sp>
      <p:sp>
        <p:nvSpPr>
          <p:cNvPr id="30" name="Line 31"/>
          <p:cNvSpPr>
            <a:spLocks noChangeShapeType="1"/>
          </p:cNvSpPr>
          <p:nvPr/>
        </p:nvSpPr>
        <p:spPr bwMode="auto">
          <a:xfrm>
            <a:off x="5003800" y="3933031"/>
            <a:ext cx="1588" cy="144463"/>
          </a:xfrm>
          <a:prstGeom prst="line">
            <a:avLst/>
          </a:prstGeom>
          <a:noFill/>
          <a:ln w="9360">
            <a:solidFill>
              <a:srgbClr val="000000"/>
            </a:solidFill>
            <a:miter lim="800000"/>
            <a:headEnd/>
            <a:tailEnd type="triangle" w="med" len="med"/>
          </a:ln>
        </p:spPr>
        <p:txBody>
          <a:bodyPr/>
          <a:lstStyle/>
          <a:p>
            <a:endParaRPr lang="ca-ES">
              <a:latin typeface="Arial" pitchFamily="34" charset="0"/>
              <a:cs typeface="Arial" pitchFamily="34" charset="0"/>
            </a:endParaRPr>
          </a:p>
        </p:txBody>
      </p:sp>
      <p:cxnSp>
        <p:nvCxnSpPr>
          <p:cNvPr id="31" name="AutoShape 34"/>
          <p:cNvCxnSpPr>
            <a:cxnSpLocks noChangeShapeType="1"/>
            <a:stCxn id="25" idx="3"/>
          </p:cNvCxnSpPr>
          <p:nvPr/>
        </p:nvCxnSpPr>
        <p:spPr bwMode="auto">
          <a:xfrm>
            <a:off x="5868988" y="5149056"/>
            <a:ext cx="430212" cy="6350"/>
          </a:xfrm>
          <a:prstGeom prst="bentConnector3">
            <a:avLst>
              <a:gd name="adj1" fmla="val 50000"/>
            </a:avLst>
          </a:prstGeom>
          <a:noFill/>
          <a:ln w="9525">
            <a:solidFill>
              <a:srgbClr val="000000"/>
            </a:solidFill>
            <a:round/>
            <a:headEnd/>
            <a:tailEnd/>
          </a:ln>
        </p:spPr>
      </p:cxnSp>
      <p:cxnSp>
        <p:nvCxnSpPr>
          <p:cNvPr id="32" name="42 Conector angular"/>
          <p:cNvCxnSpPr>
            <a:cxnSpLocks noChangeShapeType="1"/>
            <a:endCxn id="27" idx="3"/>
          </p:cNvCxnSpPr>
          <p:nvPr/>
        </p:nvCxnSpPr>
        <p:spPr bwMode="auto">
          <a:xfrm rot="16200000" flipH="1">
            <a:off x="5345112" y="4814094"/>
            <a:ext cx="1262063" cy="217488"/>
          </a:xfrm>
          <a:prstGeom prst="bentConnector4">
            <a:avLst>
              <a:gd name="adj1" fmla="val 74"/>
              <a:gd name="adj2" fmla="val 204977"/>
            </a:avLst>
          </a:prstGeom>
          <a:noFill/>
          <a:ln w="9525" algn="ctr">
            <a:solidFill>
              <a:schemeClr val="tx1"/>
            </a:solidFill>
            <a:round/>
            <a:headEnd/>
            <a:tailEnd type="arrow" w="med" len="med"/>
          </a:ln>
        </p:spPr>
      </p:cxnSp>
      <p:cxnSp>
        <p:nvCxnSpPr>
          <p:cNvPr id="33" name="46 Conector angular"/>
          <p:cNvCxnSpPr>
            <a:cxnSpLocks noChangeShapeType="1"/>
            <a:endCxn id="27" idx="1"/>
          </p:cNvCxnSpPr>
          <p:nvPr/>
        </p:nvCxnSpPr>
        <p:spPr bwMode="auto">
          <a:xfrm rot="5400000">
            <a:off x="1385094" y="4527550"/>
            <a:ext cx="1981200" cy="71438"/>
          </a:xfrm>
          <a:prstGeom prst="bentConnector4">
            <a:avLst>
              <a:gd name="adj1" fmla="val -699"/>
              <a:gd name="adj2" fmla="val 236361"/>
            </a:avLst>
          </a:prstGeom>
          <a:noFill/>
          <a:ln w="9525" algn="ctr">
            <a:solidFill>
              <a:schemeClr val="tx1"/>
            </a:solidFill>
            <a:round/>
            <a:headEnd/>
            <a:tailEnd type="arrow" w="med" len="med"/>
          </a:ln>
        </p:spPr>
      </p:cxnSp>
      <p:sp>
        <p:nvSpPr>
          <p:cNvPr id="34" name="Rectangle 2"/>
          <p:cNvSpPr>
            <a:spLocks noChangeArrowheads="1"/>
          </p:cNvSpPr>
          <p:nvPr/>
        </p:nvSpPr>
        <p:spPr bwMode="auto">
          <a:xfrm>
            <a:off x="539750" y="2491581"/>
            <a:ext cx="1223963" cy="5778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ca-ES">
              <a:latin typeface="Arial" pitchFamily="34" charset="0"/>
              <a:cs typeface="Arial" pitchFamily="34" charset="0"/>
            </a:endParaRPr>
          </a:p>
        </p:txBody>
      </p:sp>
      <p:sp>
        <p:nvSpPr>
          <p:cNvPr id="35" name="Text Box 5"/>
          <p:cNvSpPr txBox="1">
            <a:spLocks noChangeArrowheads="1"/>
          </p:cNvSpPr>
          <p:nvPr/>
        </p:nvSpPr>
        <p:spPr bwMode="auto">
          <a:xfrm>
            <a:off x="684213" y="2493169"/>
            <a:ext cx="996950" cy="525462"/>
          </a:xfrm>
          <a:prstGeom prst="rect">
            <a:avLst/>
          </a:prstGeom>
          <a:noFill/>
          <a:ln w="9525">
            <a:noFill/>
            <a:round/>
            <a:headEnd/>
            <a:tailEnd/>
          </a:ln>
        </p:spPr>
        <p:txBody>
          <a:bodyPr wrap="none" lIns="90000" tIns="46800" rIns="90000" bIns="46800">
            <a:spAutoFit/>
          </a:bodyPr>
          <a:lstStyle/>
          <a:p>
            <a:pPr indent="-342900" defTabSz="914400">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ja-JP" sz="1400">
                <a:solidFill>
                  <a:srgbClr val="2C3564"/>
                </a:solidFill>
                <a:latin typeface="Arial" pitchFamily="34" charset="0"/>
                <a:ea typeface="ＭＳ Ｐゴシック" pitchFamily="1" charset="-128"/>
                <a:cs typeface="Arial" pitchFamily="34" charset="0"/>
              </a:rPr>
              <a:t>Ex-ante</a:t>
            </a:r>
          </a:p>
          <a:p>
            <a:pPr indent="-342900" defTabSz="914400">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ja-JP" sz="1400">
                <a:solidFill>
                  <a:srgbClr val="2C3564"/>
                </a:solidFill>
                <a:latin typeface="Arial" pitchFamily="34" charset="0"/>
                <a:ea typeface="ＭＳ Ｐゴシック" pitchFamily="1" charset="-128"/>
                <a:cs typeface="Arial" pitchFamily="34" charset="0"/>
              </a:rPr>
              <a:t>evaluation</a:t>
            </a:r>
          </a:p>
        </p:txBody>
      </p:sp>
      <p:sp>
        <p:nvSpPr>
          <p:cNvPr id="36" name="Text Box 7"/>
          <p:cNvSpPr txBox="1">
            <a:spLocks noChangeArrowheads="1"/>
          </p:cNvSpPr>
          <p:nvPr/>
        </p:nvSpPr>
        <p:spPr bwMode="auto">
          <a:xfrm>
            <a:off x="6876256" y="1196752"/>
            <a:ext cx="2016125" cy="5254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ja-JP" sz="1400">
                <a:solidFill>
                  <a:srgbClr val="2C3564"/>
                </a:solidFill>
                <a:latin typeface="Arial" pitchFamily="34" charset="0"/>
                <a:ea typeface="ＭＳ Ｐゴシック" pitchFamily="1" charset="-128"/>
                <a:cs typeface="Arial" pitchFamily="34" charset="0"/>
              </a:rPr>
              <a:t>4 years </a:t>
            </a:r>
            <a:r>
              <a:rPr lang="en-GB" altLang="ja-JP" sz="1400" smtClean="0">
                <a:solidFill>
                  <a:srgbClr val="2C3564"/>
                </a:solidFill>
                <a:latin typeface="Arial" pitchFamily="34" charset="0"/>
                <a:ea typeface="ＭＳ Ｐゴシック" pitchFamily="1" charset="-128"/>
                <a:cs typeface="Arial" pitchFamily="34" charset="0"/>
              </a:rPr>
              <a:t>Postgraduate</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ja-JP" sz="1400" smtClean="0">
                <a:solidFill>
                  <a:srgbClr val="2C3564"/>
                </a:solidFill>
                <a:latin typeface="Arial" pitchFamily="34" charset="0"/>
                <a:ea typeface="ＭＳ Ｐゴシック" pitchFamily="1" charset="-128"/>
                <a:cs typeface="Arial" pitchFamily="34" charset="0"/>
              </a:rPr>
              <a:t>6 </a:t>
            </a:r>
            <a:r>
              <a:rPr lang="en-GB" altLang="ja-JP" sz="1400">
                <a:solidFill>
                  <a:srgbClr val="2C3564"/>
                </a:solidFill>
                <a:latin typeface="Arial" pitchFamily="34" charset="0"/>
                <a:ea typeface="ＭＳ Ｐゴシック" pitchFamily="1" charset="-128"/>
                <a:cs typeface="Arial" pitchFamily="34" charset="0"/>
              </a:rPr>
              <a:t>years Undergraduate</a:t>
            </a:r>
          </a:p>
        </p:txBody>
      </p:sp>
      <p:cxnSp>
        <p:nvCxnSpPr>
          <p:cNvPr id="37" name="Forma 44"/>
          <p:cNvCxnSpPr>
            <a:cxnSpLocks noChangeShapeType="1"/>
            <a:stCxn id="11" idx="3"/>
            <a:endCxn id="14" idx="0"/>
          </p:cNvCxnSpPr>
          <p:nvPr/>
        </p:nvCxnSpPr>
        <p:spPr bwMode="auto">
          <a:xfrm>
            <a:off x="7523163" y="3610769"/>
            <a:ext cx="117475" cy="827087"/>
          </a:xfrm>
          <a:prstGeom prst="bentConnector2">
            <a:avLst/>
          </a:prstGeom>
          <a:noFill/>
          <a:ln w="9525" algn="ctr">
            <a:solidFill>
              <a:schemeClr val="tx1"/>
            </a:solidFill>
            <a:round/>
            <a:headEnd/>
            <a:tailEnd type="arrow" w="med" len="med"/>
          </a:ln>
        </p:spPr>
      </p:cxnSp>
      <p:sp>
        <p:nvSpPr>
          <p:cNvPr id="38" name="Rectangle 45"/>
          <p:cNvSpPr>
            <a:spLocks noChangeArrowheads="1"/>
          </p:cNvSpPr>
          <p:nvPr/>
        </p:nvSpPr>
        <p:spPr bwMode="auto">
          <a:xfrm>
            <a:off x="179512" y="3152289"/>
            <a:ext cx="1835695" cy="2292935"/>
          </a:xfrm>
          <a:prstGeom prst="rect">
            <a:avLst/>
          </a:prstGeom>
          <a:noFill/>
          <a:ln w="9525">
            <a:solidFill>
              <a:schemeClr val="tx1"/>
            </a:solidFill>
            <a:miter lim="800000"/>
            <a:headEnd/>
            <a:tailEnd/>
          </a:ln>
        </p:spPr>
        <p:txBody>
          <a:bodyPr wrap="square">
            <a:spAutoFit/>
          </a:bodyPr>
          <a:lstStyle/>
          <a:p>
            <a:pPr indent="-342900" defTabSz="914400">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1100">
                <a:solidFill>
                  <a:srgbClr val="2C3564"/>
                </a:solidFill>
                <a:latin typeface="Arial" pitchFamily="34" charset="0"/>
                <a:ea typeface="ＭＳ Ｐゴシック" pitchFamily="1" charset="-128"/>
                <a:cs typeface="Arial" pitchFamily="34" charset="0"/>
              </a:rPr>
              <a:t>1. Description</a:t>
            </a:r>
          </a:p>
          <a:p>
            <a:pPr indent="-342900" defTabSz="914400">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1100">
                <a:solidFill>
                  <a:srgbClr val="2C3564"/>
                </a:solidFill>
                <a:latin typeface="Arial" pitchFamily="34" charset="0"/>
                <a:ea typeface="ＭＳ Ｐゴシック" pitchFamily="1" charset="-128"/>
                <a:cs typeface="Arial" pitchFamily="34" charset="0"/>
              </a:rPr>
              <a:t>2. Justification</a:t>
            </a:r>
          </a:p>
          <a:p>
            <a:pPr indent="-342900" defTabSz="914400">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1100">
                <a:solidFill>
                  <a:srgbClr val="2C3564"/>
                </a:solidFill>
                <a:latin typeface="Arial" pitchFamily="34" charset="0"/>
                <a:ea typeface="ＭＳ Ｐゴシック" pitchFamily="1" charset="-128"/>
                <a:cs typeface="Arial" pitchFamily="34" charset="0"/>
              </a:rPr>
              <a:t>3. Competences</a:t>
            </a:r>
          </a:p>
          <a:p>
            <a:pPr indent="-342900" defTabSz="914400">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1100">
                <a:solidFill>
                  <a:srgbClr val="2C3564"/>
                </a:solidFill>
                <a:latin typeface="Arial" pitchFamily="34" charset="0"/>
                <a:ea typeface="ＭＳ Ｐゴシック" pitchFamily="1" charset="-128"/>
                <a:cs typeface="Arial" pitchFamily="34" charset="0"/>
              </a:rPr>
              <a:t>4. Admission and requirements</a:t>
            </a:r>
          </a:p>
          <a:p>
            <a:pPr indent="-342900" defTabSz="914400">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1100">
                <a:solidFill>
                  <a:srgbClr val="2C3564"/>
                </a:solidFill>
                <a:latin typeface="Arial" pitchFamily="34" charset="0"/>
                <a:ea typeface="ＭＳ Ｐゴシック" pitchFamily="1" charset="-128"/>
                <a:cs typeface="Arial" pitchFamily="34" charset="0"/>
              </a:rPr>
              <a:t>5. Degree chart and coursework</a:t>
            </a:r>
          </a:p>
          <a:p>
            <a:pPr indent="-342900" defTabSz="914400">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1100">
                <a:solidFill>
                  <a:srgbClr val="2C3564"/>
                </a:solidFill>
                <a:latin typeface="Arial" pitchFamily="34" charset="0"/>
                <a:ea typeface="ＭＳ Ｐゴシック" pitchFamily="1" charset="-128"/>
                <a:cs typeface="Arial" pitchFamily="34" charset="0"/>
              </a:rPr>
              <a:t>6. Faculty and staff</a:t>
            </a:r>
          </a:p>
          <a:p>
            <a:pPr indent="-342900" defTabSz="914400">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1100">
                <a:solidFill>
                  <a:srgbClr val="2C3564"/>
                </a:solidFill>
                <a:latin typeface="Arial" pitchFamily="34" charset="0"/>
                <a:ea typeface="ＭＳ Ｐゴシック" pitchFamily="1" charset="-128"/>
                <a:cs typeface="Arial" pitchFamily="34" charset="0"/>
              </a:rPr>
              <a:t>7. Services and resources</a:t>
            </a:r>
          </a:p>
          <a:p>
            <a:pPr indent="-342900" defTabSz="914400">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1100">
                <a:solidFill>
                  <a:srgbClr val="2C3564"/>
                </a:solidFill>
                <a:latin typeface="Arial" pitchFamily="34" charset="0"/>
                <a:ea typeface="ＭＳ Ｐゴシック" pitchFamily="1" charset="-128"/>
                <a:cs typeface="Arial" pitchFamily="34" charset="0"/>
              </a:rPr>
              <a:t>8. Expected results</a:t>
            </a:r>
          </a:p>
          <a:p>
            <a:pPr indent="-342900" defTabSz="914400">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1100">
                <a:solidFill>
                  <a:srgbClr val="2C3564"/>
                </a:solidFill>
                <a:latin typeface="Arial" pitchFamily="34" charset="0"/>
                <a:ea typeface="ＭＳ Ｐゴシック" pitchFamily="1" charset="-128"/>
                <a:cs typeface="Arial" pitchFamily="34" charset="0"/>
              </a:rPr>
              <a:t>9. Internal Quality System </a:t>
            </a:r>
          </a:p>
          <a:p>
            <a:pPr indent="-342900" defTabSz="914400">
              <a:buClrTx/>
              <a:buSz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1100">
                <a:solidFill>
                  <a:srgbClr val="2C3564"/>
                </a:solidFill>
                <a:latin typeface="Arial" pitchFamily="34" charset="0"/>
                <a:ea typeface="ＭＳ Ｐゴシック" pitchFamily="1" charset="-128"/>
                <a:cs typeface="Arial" pitchFamily="34" charset="0"/>
              </a:rPr>
              <a:t>10. Implementation Schedule</a:t>
            </a:r>
          </a:p>
        </p:txBody>
      </p:sp>
      <p:cxnSp>
        <p:nvCxnSpPr>
          <p:cNvPr id="39" name="Connector angular 47"/>
          <p:cNvCxnSpPr>
            <a:cxnSpLocks noChangeShapeType="1"/>
            <a:stCxn id="34" idx="2"/>
          </p:cNvCxnSpPr>
          <p:nvPr/>
        </p:nvCxnSpPr>
        <p:spPr bwMode="auto">
          <a:xfrm rot="5400000">
            <a:off x="981075" y="3186906"/>
            <a:ext cx="287338" cy="52388"/>
          </a:xfrm>
          <a:prstGeom prst="bentConnector3">
            <a:avLst>
              <a:gd name="adj1" fmla="val 50000"/>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573016"/>
            <a:ext cx="7344816" cy="523220"/>
          </a:xfrm>
          <a:prstGeom prst="rect">
            <a:avLst/>
          </a:prstGeom>
        </p:spPr>
        <p:txBody>
          <a:bodyPr wrap="square">
            <a:spAutoFit/>
          </a:bodyPr>
          <a:lstStyle/>
          <a:p>
            <a:r>
              <a:rPr lang="ca-ES" sz="1400" smtClean="0">
                <a:latin typeface="Arial" pitchFamily="34" charset="0"/>
                <a:cs typeface="Arial" pitchFamily="34" charset="0"/>
                <a:hlinkClick r:id="rId3"/>
              </a:rPr>
              <a:t>http://www.aqu.cat/professorat/merits_recerca/universitats_privades_en.html#.VSuLp9zkfeI</a:t>
            </a:r>
            <a:endParaRPr lang="ca-ES" sz="1400" smtClean="0">
              <a:latin typeface="Arial" pitchFamily="34" charset="0"/>
              <a:cs typeface="Arial" pitchFamily="34" charset="0"/>
            </a:endParaRPr>
          </a:p>
          <a:p>
            <a:endParaRPr lang="ca-ES" sz="1400">
              <a:latin typeface="Arial" pitchFamily="34" charset="0"/>
              <a:cs typeface="Arial" pitchFamily="34" charset="0"/>
            </a:endParaRPr>
          </a:p>
        </p:txBody>
      </p:sp>
      <p:sp>
        <p:nvSpPr>
          <p:cNvPr id="3" name="Text Box 1"/>
          <p:cNvSpPr txBox="1">
            <a:spLocks noChangeArrowheads="1"/>
          </p:cNvSpPr>
          <p:nvPr/>
        </p:nvSpPr>
        <p:spPr bwMode="auto">
          <a:xfrm>
            <a:off x="0" y="620688"/>
            <a:ext cx="9144000" cy="468313"/>
          </a:xfrm>
          <a:prstGeom prst="rect">
            <a:avLst/>
          </a:prstGeom>
          <a:solidFill>
            <a:srgbClr val="F2F2F2"/>
          </a:solidFill>
          <a:ln w="9525">
            <a:noFill/>
            <a:round/>
            <a:headEnd/>
            <a:tailEnd/>
          </a:ln>
        </p:spPr>
        <p:txBody>
          <a:bodyPr lIns="90000" tIns="46800" rIns="90000" bIns="46800" anchor="ct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b="1" i="1" smtClean="0">
                <a:solidFill>
                  <a:srgbClr val="2E3A69"/>
                </a:solidFill>
                <a:latin typeface="Arial" pitchFamily="34" charset="0"/>
                <a:cs typeface="Arial" pitchFamily="34" charset="0"/>
              </a:rPr>
              <a:t>TEACHING STAFF: </a:t>
            </a:r>
            <a:r>
              <a:rPr lang="es-ES" b="1" i="1" err="1" smtClean="0">
                <a:solidFill>
                  <a:srgbClr val="2E3A69"/>
                </a:solidFill>
                <a:latin typeface="Arial" pitchFamily="34" charset="0"/>
                <a:cs typeface="Arial" pitchFamily="34" charset="0"/>
              </a:rPr>
              <a:t>Teaching</a:t>
            </a:r>
            <a:r>
              <a:rPr lang="es-ES" b="1" i="1" smtClean="0">
                <a:solidFill>
                  <a:srgbClr val="2E3A69"/>
                </a:solidFill>
                <a:latin typeface="Arial" pitchFamily="34" charset="0"/>
                <a:cs typeface="Arial" pitchFamily="34" charset="0"/>
              </a:rPr>
              <a:t> and </a:t>
            </a:r>
            <a:r>
              <a:rPr lang="es-ES" b="1" i="1" err="1" smtClean="0">
                <a:solidFill>
                  <a:srgbClr val="2E3A69"/>
                </a:solidFill>
                <a:latin typeface="Arial" pitchFamily="34" charset="0"/>
                <a:cs typeface="Arial" pitchFamily="34" charset="0"/>
              </a:rPr>
              <a:t>research</a:t>
            </a:r>
            <a:r>
              <a:rPr lang="es-ES" b="1" i="1" smtClean="0">
                <a:solidFill>
                  <a:srgbClr val="2E3A69"/>
                </a:solidFill>
                <a:latin typeface="Arial" pitchFamily="34" charset="0"/>
                <a:cs typeface="Arial" pitchFamily="34" charset="0"/>
              </a:rPr>
              <a:t> </a:t>
            </a:r>
            <a:r>
              <a:rPr lang="es-ES" b="1" i="1" err="1" smtClean="0">
                <a:solidFill>
                  <a:srgbClr val="2E3A69"/>
                </a:solidFill>
                <a:latin typeface="Arial" pitchFamily="34" charset="0"/>
                <a:cs typeface="Arial" pitchFamily="34" charset="0"/>
              </a:rPr>
              <a:t>processes</a:t>
            </a:r>
            <a:endParaRPr lang="es-ES" b="1" i="1">
              <a:solidFill>
                <a:srgbClr val="2E3A69"/>
              </a:solidFill>
              <a:latin typeface="Arial" pitchFamily="34" charset="0"/>
              <a:cs typeface="Arial" pitchFamily="34" charset="0"/>
            </a:endParaRPr>
          </a:p>
        </p:txBody>
      </p:sp>
      <p:sp>
        <p:nvSpPr>
          <p:cNvPr id="4" name="Rectangle 3"/>
          <p:cNvSpPr>
            <a:spLocks noChangeArrowheads="1"/>
          </p:cNvSpPr>
          <p:nvPr/>
        </p:nvSpPr>
        <p:spPr bwMode="auto">
          <a:xfrm>
            <a:off x="395536" y="1484784"/>
            <a:ext cx="8137525" cy="3323987"/>
          </a:xfrm>
          <a:prstGeom prst="rect">
            <a:avLst/>
          </a:prstGeom>
          <a:noFill/>
          <a:ln w="9525">
            <a:noFill/>
            <a:miter lim="800000"/>
            <a:headEnd/>
            <a:tailEnd/>
          </a:ln>
        </p:spPr>
        <p:txBody>
          <a:bodyPr>
            <a:spAutoFit/>
          </a:bodyPr>
          <a:lstStyle/>
          <a:p>
            <a:pPr algn="just"/>
            <a:r>
              <a:rPr lang="ca-ES" sz="1400" b="1">
                <a:solidFill>
                  <a:srgbClr val="2C3564"/>
                </a:solidFill>
                <a:latin typeface="Arial" pitchFamily="34" charset="0"/>
                <a:cs typeface="Arial" pitchFamily="34" charset="0"/>
              </a:rPr>
              <a:t>The </a:t>
            </a:r>
            <a:r>
              <a:rPr lang="ca-ES" sz="1400" b="1" err="1">
                <a:solidFill>
                  <a:srgbClr val="2C3564"/>
                </a:solidFill>
                <a:latin typeface="Arial" pitchFamily="34" charset="0"/>
                <a:cs typeface="Arial" pitchFamily="34" charset="0"/>
              </a:rPr>
              <a:t>Quality</a:t>
            </a:r>
            <a:r>
              <a:rPr lang="ca-ES" sz="1400" b="1">
                <a:solidFill>
                  <a:srgbClr val="2C3564"/>
                </a:solidFill>
                <a:latin typeface="Arial" pitchFamily="34" charset="0"/>
                <a:cs typeface="Arial" pitchFamily="34" charset="0"/>
              </a:rPr>
              <a:t> </a:t>
            </a:r>
            <a:r>
              <a:rPr lang="ca-ES" sz="1400" b="1" err="1">
                <a:solidFill>
                  <a:srgbClr val="2C3564"/>
                </a:solidFill>
                <a:latin typeface="Arial" pitchFamily="34" charset="0"/>
                <a:cs typeface="Arial" pitchFamily="34" charset="0"/>
              </a:rPr>
              <a:t>Agency</a:t>
            </a:r>
            <a:r>
              <a:rPr lang="ca-ES" sz="1400" b="1">
                <a:solidFill>
                  <a:srgbClr val="2C3564"/>
                </a:solidFill>
                <a:latin typeface="Arial" pitchFamily="34" charset="0"/>
                <a:cs typeface="Arial" pitchFamily="34" charset="0"/>
              </a:rPr>
              <a:t> in </a:t>
            </a:r>
            <a:r>
              <a:rPr lang="ca-ES" sz="1400" b="1" err="1">
                <a:solidFill>
                  <a:srgbClr val="2C3564"/>
                </a:solidFill>
                <a:latin typeface="Arial" pitchFamily="34" charset="0"/>
                <a:cs typeface="Arial" pitchFamily="34" charset="0"/>
              </a:rPr>
              <a:t>Catalonia</a:t>
            </a:r>
            <a:r>
              <a:rPr lang="ca-ES" sz="1400" b="1">
                <a:solidFill>
                  <a:srgbClr val="2C3564"/>
                </a:solidFill>
                <a:latin typeface="Arial" pitchFamily="34" charset="0"/>
                <a:cs typeface="Arial" pitchFamily="34" charset="0"/>
              </a:rPr>
              <a:t> (AQU), </a:t>
            </a:r>
            <a:r>
              <a:rPr lang="ca-ES" sz="1400" b="1" err="1">
                <a:solidFill>
                  <a:srgbClr val="2C3564"/>
                </a:solidFill>
                <a:latin typeface="Arial" pitchFamily="34" charset="0"/>
                <a:cs typeface="Arial" pitchFamily="34" charset="0"/>
              </a:rPr>
              <a:t>created</a:t>
            </a:r>
            <a:r>
              <a:rPr lang="ca-ES" sz="1400" b="1">
                <a:solidFill>
                  <a:srgbClr val="2C3564"/>
                </a:solidFill>
                <a:latin typeface="Arial" pitchFamily="34" charset="0"/>
                <a:cs typeface="Arial" pitchFamily="34" charset="0"/>
              </a:rPr>
              <a:t> </a:t>
            </a:r>
            <a:r>
              <a:rPr lang="ca-ES" sz="1400" b="1" err="1">
                <a:solidFill>
                  <a:srgbClr val="2C3564"/>
                </a:solidFill>
                <a:latin typeface="Arial" pitchFamily="34" charset="0"/>
                <a:cs typeface="Arial" pitchFamily="34" charset="0"/>
              </a:rPr>
              <a:t>the</a:t>
            </a:r>
            <a:r>
              <a:rPr lang="ca-ES" sz="1400" b="1">
                <a:solidFill>
                  <a:srgbClr val="2C3564"/>
                </a:solidFill>
                <a:latin typeface="Arial" pitchFamily="34" charset="0"/>
                <a:cs typeface="Arial" pitchFamily="34" charset="0"/>
              </a:rPr>
              <a:t> </a:t>
            </a:r>
            <a:r>
              <a:rPr lang="ca-ES" sz="1400" b="1" smtClean="0">
                <a:solidFill>
                  <a:srgbClr val="2C3564"/>
                </a:solidFill>
                <a:latin typeface="Arial" pitchFamily="34" charset="0"/>
                <a:cs typeface="Arial" pitchFamily="34" charset="0"/>
              </a:rPr>
              <a:t>DOCENTIA </a:t>
            </a:r>
            <a:r>
              <a:rPr lang="ca-ES" sz="1400" b="1" err="1">
                <a:solidFill>
                  <a:srgbClr val="2C3564"/>
                </a:solidFill>
                <a:latin typeface="Arial" pitchFamily="34" charset="0"/>
                <a:cs typeface="Arial" pitchFamily="34" charset="0"/>
              </a:rPr>
              <a:t>programme</a:t>
            </a:r>
            <a:r>
              <a:rPr lang="ca-ES" sz="1400" b="1">
                <a:solidFill>
                  <a:srgbClr val="2C3564"/>
                </a:solidFill>
                <a:latin typeface="Arial" pitchFamily="34" charset="0"/>
                <a:cs typeface="Arial" pitchFamily="34" charset="0"/>
              </a:rPr>
              <a:t> in </a:t>
            </a:r>
            <a:r>
              <a:rPr lang="ca-ES" sz="1400" b="1" smtClean="0">
                <a:solidFill>
                  <a:srgbClr val="2C3564"/>
                </a:solidFill>
                <a:latin typeface="Arial" pitchFamily="34" charset="0"/>
                <a:cs typeface="Arial" pitchFamily="34" charset="0"/>
              </a:rPr>
              <a:t>2007 in </a:t>
            </a:r>
            <a:r>
              <a:rPr lang="ca-ES" sz="1400" b="1" err="1" smtClean="0">
                <a:solidFill>
                  <a:srgbClr val="2C3564"/>
                </a:solidFill>
                <a:latin typeface="Arial" pitchFamily="34" charset="0"/>
                <a:cs typeface="Arial" pitchFamily="34" charset="0"/>
              </a:rPr>
              <a:t>order</a:t>
            </a:r>
            <a:r>
              <a:rPr lang="ca-ES" sz="1400" b="1" smtClean="0">
                <a:solidFill>
                  <a:srgbClr val="2C3564"/>
                </a:solidFill>
                <a:latin typeface="Arial" pitchFamily="34" charset="0"/>
                <a:cs typeface="Arial" pitchFamily="34" charset="0"/>
              </a:rPr>
              <a:t> to </a:t>
            </a:r>
            <a:r>
              <a:rPr lang="ca-ES" sz="1400" b="1" err="1" smtClean="0">
                <a:solidFill>
                  <a:srgbClr val="2C3564"/>
                </a:solidFill>
                <a:latin typeface="Arial" pitchFamily="34" charset="0"/>
                <a:cs typeface="Arial" pitchFamily="34" charset="0"/>
              </a:rPr>
              <a:t>provide</a:t>
            </a:r>
            <a:r>
              <a:rPr lang="ca-ES" sz="1400" b="1" smtClean="0">
                <a:solidFill>
                  <a:srgbClr val="2C3564"/>
                </a:solidFill>
                <a:latin typeface="Arial" pitchFamily="34" charset="0"/>
                <a:cs typeface="Arial" pitchFamily="34" charset="0"/>
              </a:rPr>
              <a:t> a </a:t>
            </a:r>
            <a:r>
              <a:rPr lang="ca-ES" sz="1400" b="1" err="1" smtClean="0">
                <a:solidFill>
                  <a:srgbClr val="2C3564"/>
                </a:solidFill>
                <a:latin typeface="Arial" pitchFamily="34" charset="0"/>
                <a:cs typeface="Arial" pitchFamily="34" charset="0"/>
              </a:rPr>
              <a:t>framework</a:t>
            </a:r>
            <a:r>
              <a:rPr lang="ca-ES" sz="1400" b="1" smtClean="0">
                <a:solidFill>
                  <a:srgbClr val="2C3564"/>
                </a:solidFill>
                <a:latin typeface="Arial" pitchFamily="34" charset="0"/>
                <a:cs typeface="Arial" pitchFamily="34" charset="0"/>
              </a:rPr>
              <a:t> , a model and </a:t>
            </a:r>
            <a:r>
              <a:rPr lang="ca-ES" sz="1400" b="1" err="1" smtClean="0">
                <a:solidFill>
                  <a:srgbClr val="2C3564"/>
                </a:solidFill>
                <a:latin typeface="Arial" pitchFamily="34" charset="0"/>
                <a:cs typeface="Arial" pitchFamily="34" charset="0"/>
              </a:rPr>
              <a:t>procedures</a:t>
            </a:r>
            <a:r>
              <a:rPr lang="ca-ES" sz="1400" b="1" smtClean="0">
                <a:solidFill>
                  <a:srgbClr val="2C3564"/>
                </a:solidFill>
                <a:latin typeface="Arial" pitchFamily="34" charset="0"/>
                <a:cs typeface="Arial" pitchFamily="34" charset="0"/>
              </a:rPr>
              <a:t> for </a:t>
            </a:r>
            <a:r>
              <a:rPr lang="ca-ES" sz="1400" b="1" err="1" smtClean="0">
                <a:solidFill>
                  <a:srgbClr val="2C3564"/>
                </a:solidFill>
                <a:latin typeface="Arial" pitchFamily="34" charset="0"/>
                <a:cs typeface="Arial" pitchFamily="34" charset="0"/>
              </a:rPr>
              <a:t>universities</a:t>
            </a:r>
            <a:r>
              <a:rPr lang="ca-ES" sz="1400" b="1" smtClean="0">
                <a:solidFill>
                  <a:srgbClr val="2C3564"/>
                </a:solidFill>
                <a:latin typeface="Arial" pitchFamily="34" charset="0"/>
                <a:cs typeface="Arial" pitchFamily="34" charset="0"/>
              </a:rPr>
              <a:t>, to set </a:t>
            </a:r>
            <a:r>
              <a:rPr lang="ca-ES" sz="1400" b="1" err="1" smtClean="0">
                <a:solidFill>
                  <a:srgbClr val="2C3564"/>
                </a:solidFill>
                <a:latin typeface="Arial" pitchFamily="34" charset="0"/>
                <a:cs typeface="Arial" pitchFamily="34" charset="0"/>
              </a:rPr>
              <a:t>the</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assesment</a:t>
            </a:r>
            <a:r>
              <a:rPr lang="ca-ES" sz="1400" b="1" smtClean="0">
                <a:solidFill>
                  <a:srgbClr val="2C3564"/>
                </a:solidFill>
                <a:latin typeface="Arial" pitchFamily="34" charset="0"/>
                <a:cs typeface="Arial" pitchFamily="34" charset="0"/>
              </a:rPr>
              <a:t> of </a:t>
            </a:r>
            <a:r>
              <a:rPr lang="ca-ES" sz="1400" b="1" err="1" smtClean="0">
                <a:solidFill>
                  <a:srgbClr val="2C3564"/>
                </a:solidFill>
                <a:latin typeface="Arial" pitchFamily="34" charset="0"/>
                <a:cs typeface="Arial" pitchFamily="34" charset="0"/>
              </a:rPr>
              <a:t>the</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teaching</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merits</a:t>
            </a:r>
            <a:r>
              <a:rPr lang="ca-ES" sz="1400" b="1" smtClean="0">
                <a:solidFill>
                  <a:srgbClr val="2C3564"/>
                </a:solidFill>
                <a:latin typeface="Arial" pitchFamily="34" charset="0"/>
                <a:cs typeface="Arial" pitchFamily="34" charset="0"/>
              </a:rPr>
              <a:t> of </a:t>
            </a:r>
            <a:r>
              <a:rPr lang="ca-ES" sz="1400" b="1" err="1" smtClean="0">
                <a:solidFill>
                  <a:srgbClr val="2C3564"/>
                </a:solidFill>
                <a:latin typeface="Arial" pitchFamily="34" charset="0"/>
                <a:cs typeface="Arial" pitchFamily="34" charset="0"/>
              </a:rPr>
              <a:t>teaching</a:t>
            </a:r>
            <a:r>
              <a:rPr lang="ca-ES" sz="1400" b="1" smtClean="0">
                <a:solidFill>
                  <a:srgbClr val="2C3564"/>
                </a:solidFill>
                <a:latin typeface="Arial" pitchFamily="34" charset="0"/>
                <a:cs typeface="Arial" pitchFamily="34" charset="0"/>
              </a:rPr>
              <a:t> staff. </a:t>
            </a:r>
            <a:r>
              <a:rPr lang="ca-ES" sz="1400" b="1" err="1" smtClean="0">
                <a:solidFill>
                  <a:srgbClr val="2C3564"/>
                </a:solidFill>
                <a:latin typeface="Arial" pitchFamily="34" charset="0"/>
                <a:cs typeface="Arial" pitchFamily="34" charset="0"/>
              </a:rPr>
              <a:t>Merits</a:t>
            </a:r>
            <a:r>
              <a:rPr lang="ca-ES" sz="1400" b="1" smtClean="0">
                <a:solidFill>
                  <a:srgbClr val="2C3564"/>
                </a:solidFill>
                <a:latin typeface="Arial" pitchFamily="34" charset="0"/>
                <a:cs typeface="Arial" pitchFamily="34" charset="0"/>
              </a:rPr>
              <a:t> in </a:t>
            </a:r>
            <a:r>
              <a:rPr lang="ca-ES" sz="1400" b="1" err="1" smtClean="0">
                <a:solidFill>
                  <a:srgbClr val="2C3564"/>
                </a:solidFill>
                <a:latin typeface="Arial" pitchFamily="34" charset="0"/>
                <a:cs typeface="Arial" pitchFamily="34" charset="0"/>
              </a:rPr>
              <a:t>teaching</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are</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evaluated</a:t>
            </a:r>
            <a:r>
              <a:rPr lang="ca-ES" sz="1400" b="1" smtClean="0">
                <a:solidFill>
                  <a:srgbClr val="2C3564"/>
                </a:solidFill>
                <a:latin typeface="Arial" pitchFamily="34" charset="0"/>
                <a:cs typeface="Arial" pitchFamily="34" charset="0"/>
              </a:rPr>
              <a:t> to </a:t>
            </a:r>
            <a:r>
              <a:rPr lang="ca-ES" sz="1400" b="1" err="1" smtClean="0">
                <a:solidFill>
                  <a:srgbClr val="2C3564"/>
                </a:solidFill>
                <a:latin typeface="Arial" pitchFamily="34" charset="0"/>
                <a:cs typeface="Arial" pitchFamily="34" charset="0"/>
              </a:rPr>
              <a:t>five-year</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period</a:t>
            </a:r>
            <a:r>
              <a:rPr lang="ca-ES" sz="1400" b="1" smtClean="0">
                <a:solidFill>
                  <a:srgbClr val="2C3564"/>
                </a:solidFill>
                <a:latin typeface="Arial" pitchFamily="34" charset="0"/>
                <a:cs typeface="Arial" pitchFamily="34" charset="0"/>
              </a:rPr>
              <a:t>.</a:t>
            </a:r>
          </a:p>
          <a:p>
            <a:pPr algn="just"/>
            <a:endParaRPr lang="ca-ES" sz="1400" b="1" smtClean="0">
              <a:solidFill>
                <a:srgbClr val="2C3564"/>
              </a:solidFill>
              <a:latin typeface="Arial" pitchFamily="34" charset="0"/>
              <a:cs typeface="Arial" pitchFamily="34" charset="0"/>
            </a:endParaRPr>
          </a:p>
          <a:p>
            <a:pPr algn="just"/>
            <a:endParaRPr lang="ca-ES" sz="1400" b="1" smtClean="0">
              <a:solidFill>
                <a:srgbClr val="2C3564"/>
              </a:solidFill>
              <a:latin typeface="Arial" pitchFamily="34" charset="0"/>
              <a:cs typeface="Arial" pitchFamily="34" charset="0"/>
            </a:endParaRPr>
          </a:p>
          <a:p>
            <a:pPr algn="just"/>
            <a:endParaRPr lang="ca-ES" sz="1400" b="1" smtClean="0">
              <a:solidFill>
                <a:srgbClr val="2C3564"/>
              </a:solidFill>
              <a:latin typeface="Arial" pitchFamily="34" charset="0"/>
              <a:cs typeface="Arial" pitchFamily="34" charset="0"/>
            </a:endParaRPr>
          </a:p>
          <a:p>
            <a:pPr algn="just"/>
            <a:endParaRPr lang="ca-ES" sz="1400" b="1" smtClean="0">
              <a:solidFill>
                <a:srgbClr val="2C3564"/>
              </a:solidFill>
              <a:latin typeface="Arial" pitchFamily="34" charset="0"/>
              <a:cs typeface="Arial" pitchFamily="34" charset="0"/>
            </a:endParaRPr>
          </a:p>
          <a:p>
            <a:pPr algn="just"/>
            <a:r>
              <a:rPr lang="ca-ES" sz="1400" b="1" err="1" smtClean="0">
                <a:solidFill>
                  <a:srgbClr val="2C3564"/>
                </a:solidFill>
                <a:latin typeface="Arial" pitchFamily="34" charset="0"/>
                <a:cs typeface="Arial" pitchFamily="34" charset="0"/>
              </a:rPr>
              <a:t>Merits</a:t>
            </a:r>
            <a:r>
              <a:rPr lang="ca-ES" sz="1400" b="1" smtClean="0">
                <a:solidFill>
                  <a:srgbClr val="2C3564"/>
                </a:solidFill>
                <a:latin typeface="Arial" pitchFamily="34" charset="0"/>
                <a:cs typeface="Arial" pitchFamily="34" charset="0"/>
              </a:rPr>
              <a:t> in </a:t>
            </a:r>
            <a:r>
              <a:rPr lang="ca-ES" sz="1400" b="1" err="1" smtClean="0">
                <a:solidFill>
                  <a:srgbClr val="2C3564"/>
                </a:solidFill>
                <a:latin typeface="Arial" pitchFamily="34" charset="0"/>
                <a:cs typeface="Arial" pitchFamily="34" charset="0"/>
              </a:rPr>
              <a:t>research</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are</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assessed</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by</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the</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Quality</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Agency</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Each</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university</a:t>
            </a:r>
            <a:r>
              <a:rPr lang="ca-ES" sz="1400" b="1" smtClean="0">
                <a:solidFill>
                  <a:srgbClr val="2C3564"/>
                </a:solidFill>
                <a:latin typeface="Arial" pitchFamily="34" charset="0"/>
                <a:cs typeface="Arial" pitchFamily="34" charset="0"/>
              </a:rPr>
              <a:t> is </a:t>
            </a:r>
            <a:r>
              <a:rPr lang="ca-ES" sz="1400" b="1" err="1" smtClean="0">
                <a:solidFill>
                  <a:srgbClr val="2C3564"/>
                </a:solidFill>
                <a:latin typeface="Arial" pitchFamily="34" charset="0"/>
                <a:cs typeface="Arial" pitchFamily="34" charset="0"/>
              </a:rPr>
              <a:t>informed</a:t>
            </a:r>
            <a:r>
              <a:rPr lang="ca-ES" sz="1400" b="1" smtClean="0">
                <a:solidFill>
                  <a:srgbClr val="2C3564"/>
                </a:solidFill>
                <a:latin typeface="Arial" pitchFamily="34" charset="0"/>
                <a:cs typeface="Arial" pitchFamily="34" charset="0"/>
              </a:rPr>
              <a:t> of </a:t>
            </a:r>
            <a:r>
              <a:rPr lang="ca-ES" sz="1400" b="1" err="1" smtClean="0">
                <a:solidFill>
                  <a:srgbClr val="2C3564"/>
                </a:solidFill>
                <a:latin typeface="Arial" pitchFamily="34" charset="0"/>
                <a:cs typeface="Arial" pitchFamily="34" charset="0"/>
              </a:rPr>
              <a:t>the</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positive</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assessments</a:t>
            </a:r>
            <a:r>
              <a:rPr lang="ca-ES" sz="1400" b="1" smtClean="0">
                <a:solidFill>
                  <a:srgbClr val="2C3564"/>
                </a:solidFill>
                <a:latin typeface="Arial" pitchFamily="34" charset="0"/>
                <a:cs typeface="Arial" pitchFamily="34" charset="0"/>
              </a:rPr>
              <a:t> of </a:t>
            </a:r>
            <a:r>
              <a:rPr lang="ca-ES" sz="1400" b="1" err="1" smtClean="0">
                <a:solidFill>
                  <a:srgbClr val="2C3564"/>
                </a:solidFill>
                <a:latin typeface="Arial" pitchFamily="34" charset="0"/>
                <a:cs typeface="Arial" pitchFamily="34" charset="0"/>
              </a:rPr>
              <a:t>its</a:t>
            </a:r>
            <a:r>
              <a:rPr lang="ca-ES" sz="1400" b="1" smtClean="0">
                <a:solidFill>
                  <a:srgbClr val="2C3564"/>
                </a:solidFill>
                <a:latin typeface="Arial" pitchFamily="34" charset="0"/>
                <a:cs typeface="Arial" pitchFamily="34" charset="0"/>
              </a:rPr>
              <a:t> candidates. </a:t>
            </a:r>
            <a:r>
              <a:rPr lang="ca-ES" sz="1400" b="1" err="1" smtClean="0">
                <a:solidFill>
                  <a:srgbClr val="2C3564"/>
                </a:solidFill>
                <a:latin typeface="Arial" pitchFamily="34" charset="0"/>
                <a:cs typeface="Arial" pitchFamily="34" charset="0"/>
              </a:rPr>
              <a:t>Merits</a:t>
            </a:r>
            <a:r>
              <a:rPr lang="ca-ES" sz="1400" b="1" smtClean="0">
                <a:solidFill>
                  <a:srgbClr val="2C3564"/>
                </a:solidFill>
                <a:latin typeface="Arial" pitchFamily="34" charset="0"/>
                <a:cs typeface="Arial" pitchFamily="34" charset="0"/>
              </a:rPr>
              <a:t> in </a:t>
            </a:r>
            <a:r>
              <a:rPr lang="ca-ES" sz="1400" b="1" err="1" smtClean="0">
                <a:solidFill>
                  <a:srgbClr val="2C3564"/>
                </a:solidFill>
                <a:latin typeface="Arial" pitchFamily="34" charset="0"/>
                <a:cs typeface="Arial" pitchFamily="34" charset="0"/>
              </a:rPr>
              <a:t>research</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are</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evaluated</a:t>
            </a:r>
            <a:r>
              <a:rPr lang="ca-ES" sz="1400" b="1" smtClean="0">
                <a:solidFill>
                  <a:srgbClr val="2C3564"/>
                </a:solidFill>
                <a:latin typeface="Arial" pitchFamily="34" charset="0"/>
                <a:cs typeface="Arial" pitchFamily="34" charset="0"/>
              </a:rPr>
              <a:t> to </a:t>
            </a:r>
            <a:r>
              <a:rPr lang="ca-ES" sz="1400" b="1" err="1" smtClean="0">
                <a:solidFill>
                  <a:srgbClr val="2C3564"/>
                </a:solidFill>
                <a:latin typeface="Arial" pitchFamily="34" charset="0"/>
                <a:cs typeface="Arial" pitchFamily="34" charset="0"/>
              </a:rPr>
              <a:t>six-year</a:t>
            </a:r>
            <a:r>
              <a:rPr lang="ca-ES" sz="1400" b="1" smtClean="0">
                <a:solidFill>
                  <a:srgbClr val="2C3564"/>
                </a:solidFill>
                <a:latin typeface="Arial" pitchFamily="34" charset="0"/>
                <a:cs typeface="Arial" pitchFamily="34" charset="0"/>
              </a:rPr>
              <a:t> </a:t>
            </a:r>
            <a:r>
              <a:rPr lang="ca-ES" sz="1400" b="1" err="1" smtClean="0">
                <a:solidFill>
                  <a:srgbClr val="2C3564"/>
                </a:solidFill>
                <a:latin typeface="Arial" pitchFamily="34" charset="0"/>
                <a:cs typeface="Arial" pitchFamily="34" charset="0"/>
              </a:rPr>
              <a:t>period</a:t>
            </a:r>
            <a:r>
              <a:rPr lang="ca-ES" sz="1400" b="1" smtClean="0">
                <a:solidFill>
                  <a:srgbClr val="2C3564"/>
                </a:solidFill>
                <a:latin typeface="Arial" pitchFamily="34" charset="0"/>
                <a:cs typeface="Arial" pitchFamily="34" charset="0"/>
              </a:rPr>
              <a:t>.</a:t>
            </a:r>
          </a:p>
          <a:p>
            <a:pPr algn="just"/>
            <a:endParaRPr lang="ca-ES" sz="1400" b="1" smtClean="0">
              <a:solidFill>
                <a:srgbClr val="2C3564"/>
              </a:solidFill>
              <a:latin typeface="Arial" pitchFamily="34" charset="0"/>
              <a:cs typeface="Arial" pitchFamily="34" charset="0"/>
            </a:endParaRPr>
          </a:p>
          <a:p>
            <a:pPr algn="just"/>
            <a:endParaRPr lang="ca-ES" sz="1400" b="1" smtClean="0">
              <a:solidFill>
                <a:srgbClr val="2C3564"/>
              </a:solidFill>
              <a:latin typeface="Arial" pitchFamily="34" charset="0"/>
              <a:cs typeface="Arial" pitchFamily="34" charset="0"/>
            </a:endParaRPr>
          </a:p>
          <a:p>
            <a:pPr algn="just"/>
            <a:endParaRPr lang="ca-ES" sz="1400" b="1" smtClean="0">
              <a:solidFill>
                <a:srgbClr val="2C3564"/>
              </a:solidFill>
              <a:latin typeface="Arial" pitchFamily="34" charset="0"/>
              <a:cs typeface="Arial" pitchFamily="34" charset="0"/>
            </a:endParaRPr>
          </a:p>
          <a:p>
            <a:pPr algn="just"/>
            <a:endParaRPr lang="ca-ES" sz="1400" b="1" smtClean="0">
              <a:solidFill>
                <a:srgbClr val="2C3564"/>
              </a:solidFill>
              <a:latin typeface="Arial" pitchFamily="34" charset="0"/>
              <a:cs typeface="Arial" pitchFamily="34" charset="0"/>
            </a:endParaRPr>
          </a:p>
          <a:p>
            <a:pPr algn="just"/>
            <a:endParaRPr lang="ca-ES" sz="1400" b="1" smtClean="0">
              <a:solidFill>
                <a:srgbClr val="2C3564"/>
              </a:solidFill>
              <a:latin typeface="Arial" pitchFamily="34" charset="0"/>
              <a:cs typeface="Arial" pitchFamily="34" charset="0"/>
            </a:endParaRPr>
          </a:p>
          <a:p>
            <a:pPr algn="just"/>
            <a:endParaRPr lang="ca-ES" sz="1400" b="1" smtClean="0">
              <a:solidFill>
                <a:srgbClr val="2C3564"/>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755576" y="1556792"/>
            <a:ext cx="7777163" cy="3971925"/>
          </a:xfrm>
          <a:prstGeom prst="rect">
            <a:avLst/>
          </a:prstGeom>
          <a:noFill/>
          <a:ln w="9525">
            <a:noFill/>
            <a:round/>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sz="3600" b="1">
              <a:solidFill>
                <a:srgbClr val="2E3A69"/>
              </a:solidFill>
              <a:latin typeface="Arial" pitchFamily="34" charset="0"/>
              <a:cs typeface="Arial" pitchFamily="34"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sz="3600" b="1">
              <a:solidFill>
                <a:srgbClr val="2E3A69"/>
              </a:solidFill>
              <a:latin typeface="Arial" pitchFamily="34" charset="0"/>
              <a:cs typeface="Arial" pitchFamily="34" charset="0"/>
            </a:endParaRPr>
          </a:p>
          <a:p>
            <a:pPr marL="0" lvl="1" indent="0"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sz="3600" b="1" err="1">
                <a:solidFill>
                  <a:srgbClr val="2E3A69"/>
                </a:solidFill>
                <a:latin typeface="Arial" pitchFamily="34" charset="0"/>
                <a:cs typeface="Arial" pitchFamily="34" charset="0"/>
              </a:rPr>
              <a:t>Projects</a:t>
            </a:r>
            <a:r>
              <a:rPr lang="es-ES" sz="3600" b="1">
                <a:solidFill>
                  <a:srgbClr val="2E3A69"/>
                </a:solidFill>
                <a:latin typeface="Arial" pitchFamily="34" charset="0"/>
                <a:cs typeface="Arial" pitchFamily="34" charset="0"/>
              </a:rPr>
              <a:t> </a:t>
            </a:r>
            <a:r>
              <a:rPr lang="es-ES" sz="3600" b="1" err="1">
                <a:solidFill>
                  <a:srgbClr val="2E3A69"/>
                </a:solidFill>
                <a:latin typeface="Arial" pitchFamily="34" charset="0"/>
                <a:cs typeface="Arial" pitchFamily="34" charset="0"/>
              </a:rPr>
              <a:t>that</a:t>
            </a:r>
            <a:r>
              <a:rPr lang="es-ES" sz="3600" b="1">
                <a:solidFill>
                  <a:srgbClr val="2E3A69"/>
                </a:solidFill>
                <a:latin typeface="Arial" pitchFamily="34" charset="0"/>
                <a:cs typeface="Arial" pitchFamily="34" charset="0"/>
              </a:rPr>
              <a:t> </a:t>
            </a:r>
            <a:r>
              <a:rPr lang="es-ES" sz="3600" b="1" err="1">
                <a:solidFill>
                  <a:srgbClr val="2E3A69"/>
                </a:solidFill>
                <a:latin typeface="Arial" pitchFamily="34" charset="0"/>
                <a:cs typeface="Arial" pitchFamily="34" charset="0"/>
              </a:rPr>
              <a:t>support</a:t>
            </a:r>
            <a:r>
              <a:rPr lang="es-ES" sz="3600" b="1">
                <a:solidFill>
                  <a:srgbClr val="2E3A69"/>
                </a:solidFill>
                <a:latin typeface="Arial" pitchFamily="34" charset="0"/>
                <a:cs typeface="Arial" pitchFamily="34" charset="0"/>
              </a:rPr>
              <a:t> </a:t>
            </a:r>
            <a:r>
              <a:rPr lang="es-ES" sz="3600" b="1" err="1">
                <a:solidFill>
                  <a:srgbClr val="2E3A69"/>
                </a:solidFill>
                <a:latin typeface="Arial" pitchFamily="34" charset="0"/>
                <a:cs typeface="Arial" pitchFamily="34" charset="0"/>
              </a:rPr>
              <a:t>the</a:t>
            </a:r>
            <a:r>
              <a:rPr lang="es-ES" sz="3600" b="1">
                <a:solidFill>
                  <a:srgbClr val="2E3A69"/>
                </a:solidFill>
                <a:latin typeface="Arial" pitchFamily="34" charset="0"/>
                <a:cs typeface="Arial" pitchFamily="34" charset="0"/>
              </a:rPr>
              <a:t> </a:t>
            </a:r>
            <a:r>
              <a:rPr lang="es-ES" sz="3600" b="1" err="1">
                <a:solidFill>
                  <a:srgbClr val="2E3A69"/>
                </a:solidFill>
                <a:latin typeface="Arial" pitchFamily="34" charset="0"/>
                <a:cs typeface="Arial" pitchFamily="34" charset="0"/>
              </a:rPr>
              <a:t>improvement</a:t>
            </a:r>
            <a:r>
              <a:rPr lang="es-ES" sz="3600" b="1">
                <a:solidFill>
                  <a:srgbClr val="2E3A69"/>
                </a:solidFill>
                <a:latin typeface="Arial" pitchFamily="34" charset="0"/>
                <a:cs typeface="Arial" pitchFamily="34" charset="0"/>
              </a:rPr>
              <a:t> of </a:t>
            </a:r>
            <a:r>
              <a:rPr lang="es-ES" sz="3600" b="1" err="1">
                <a:solidFill>
                  <a:srgbClr val="2E3A69"/>
                </a:solidFill>
                <a:latin typeface="Arial" pitchFamily="34" charset="0"/>
                <a:cs typeface="Arial" pitchFamily="34" charset="0"/>
              </a:rPr>
              <a:t>quality</a:t>
            </a:r>
            <a:r>
              <a:rPr lang="es-ES" sz="3600" b="1">
                <a:solidFill>
                  <a:srgbClr val="2E3A69"/>
                </a:solidFill>
                <a:latin typeface="Arial" pitchFamily="34" charset="0"/>
                <a:cs typeface="Arial" pitchFamily="34" charset="0"/>
              </a:rPr>
              <a:t> at </a:t>
            </a:r>
            <a:r>
              <a:rPr lang="es-ES" sz="3600" b="1" err="1">
                <a:solidFill>
                  <a:srgbClr val="2E3A69"/>
                </a:solidFill>
                <a:latin typeface="Arial" pitchFamily="34" charset="0"/>
                <a:cs typeface="Arial" pitchFamily="34" charset="0"/>
              </a:rPr>
              <a:t>the</a:t>
            </a:r>
            <a:r>
              <a:rPr lang="es-ES" sz="3600" b="1">
                <a:solidFill>
                  <a:srgbClr val="2E3A69"/>
                </a:solidFill>
                <a:latin typeface="Arial" pitchFamily="34" charset="0"/>
                <a:cs typeface="Arial" pitchFamily="34" charset="0"/>
              </a:rPr>
              <a:t> UOC (</a:t>
            </a:r>
            <a:r>
              <a:rPr lang="es-ES" sz="3600" b="1" smtClean="0">
                <a:solidFill>
                  <a:srgbClr val="2E3A69"/>
                </a:solidFill>
                <a:latin typeface="Arial" pitchFamily="34" charset="0"/>
                <a:cs typeface="Arial" pitchFamily="34" charset="0"/>
              </a:rPr>
              <a:t>2010-2015)</a:t>
            </a:r>
            <a:endParaRPr lang="ca-ES" sz="3600" b="1">
              <a:solidFill>
                <a:srgbClr val="2E3A69"/>
              </a:solidFill>
              <a:latin typeface="Arial" pitchFamily="34" charset="0"/>
              <a:cs typeface="Arial" pitchFamily="34"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a-ES" sz="3600" b="1">
              <a:solidFill>
                <a:srgbClr val="2E3A69"/>
              </a:solidFill>
              <a:latin typeface="Arial" pitchFamily="34" charset="0"/>
              <a:cs typeface="Arial" pitchFamily="34"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a-ES" sz="3600" b="1">
              <a:solidFill>
                <a:srgbClr val="2E3A69"/>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2367</TotalTime>
  <Words>764</Words>
  <Application>Microsoft Office PowerPoint</Application>
  <PresentationFormat>Presentació en pantalla (4:3)</PresentationFormat>
  <Paragraphs>159</Paragraphs>
  <Slides>14</Slides>
  <Notes>14</Notes>
  <HiddenSlides>0</HiddenSlides>
  <MMClips>0</MMClips>
  <ScaleCrop>false</ScaleCrop>
  <HeadingPairs>
    <vt:vector size="4" baseType="variant">
      <vt:variant>
        <vt:lpstr>Tema</vt:lpstr>
      </vt:variant>
      <vt:variant>
        <vt:i4>1</vt:i4>
      </vt:variant>
      <vt:variant>
        <vt:lpstr>Títols de les diapositives</vt:lpstr>
      </vt:variant>
      <vt:variant>
        <vt:i4>14</vt:i4>
      </vt:variant>
    </vt:vector>
  </HeadingPairs>
  <TitlesOfParts>
    <vt:vector size="15"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vector>
  </TitlesOfParts>
  <Company>FUOC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xbastida</dc:creator>
  <cp:lastModifiedBy>ltoda</cp:lastModifiedBy>
  <cp:revision>252</cp:revision>
  <dcterms:created xsi:type="dcterms:W3CDTF">2014-06-03T10:14:11Z</dcterms:created>
  <dcterms:modified xsi:type="dcterms:W3CDTF">2015-05-06T11:50:16Z</dcterms:modified>
</cp:coreProperties>
</file>